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7"/>
    <p:sldId id="257" r:id="rId78"/>
    <p:sldId id="258" r:id="rId79"/>
    <p:sldId id="259" r:id="rId80"/>
    <p:sldId id="260" r:id="rId81"/>
    <p:sldId id="261" r:id="rId82"/>
    <p:sldId id="262" r:id="rId83"/>
    <p:sldId id="263" r:id="rId84"/>
    <p:sldId id="264" r:id="rId85"/>
    <p:sldId id="265" r:id="rId86"/>
    <p:sldId id="266" r:id="rId87"/>
    <p:sldId id="267" r:id="rId88"/>
    <p:sldId id="268" r:id="rId89"/>
    <p:sldId id="269" r:id="rId90"/>
    <p:sldId id="270" r:id="rId91"/>
    <p:sldId id="271" r:id="rId92"/>
    <p:sldId id="272" r:id="rId93"/>
    <p:sldId id="273" r:id="rId94"/>
    <p:sldId id="274" r:id="rId95"/>
    <p:sldId id="275" r:id="rId96"/>
    <p:sldId id="276" r:id="rId97"/>
    <p:sldId id="277" r:id="rId98"/>
    <p:sldId id="278" r:id="rId99"/>
    <p:sldId id="279" r:id="rId100"/>
    <p:sldId id="280" r:id="rId101"/>
    <p:sldId id="281" r:id="rId102"/>
    <p:sldId id="282" r:id="rId103"/>
    <p:sldId id="283" r:id="rId104"/>
    <p:sldId id="284" r:id="rId105"/>
    <p:sldId id="285" r:id="rId106"/>
    <p:sldId id="286" r:id="rId107"/>
    <p:sldId id="287" r:id="rId108"/>
    <p:sldId id="288" r:id="rId109"/>
    <p:sldId id="289" r:id="rId110"/>
    <p:sldId id="290" r:id="rId111"/>
    <p:sldId id="291" r:id="rId112"/>
    <p:sldId id="292" r:id="rId113"/>
    <p:sldId id="293" r:id="rId114"/>
    <p:sldId id="294" r:id="rId115"/>
    <p:sldId id="295" r:id="rId116"/>
    <p:sldId id="296" r:id="rId117"/>
    <p:sldId id="297" r:id="rId118"/>
    <p:sldId id="298" r:id="rId119"/>
    <p:sldId id="299" r:id="rId120"/>
    <p:sldId id="300" r:id="rId121"/>
    <p:sldId id="301" r:id="rId122"/>
    <p:sldId id="302" r:id="rId123"/>
    <p:sldId id="303" r:id="rId124"/>
    <p:sldId id="304" r:id="rId1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TT Interphases" charset="1" panose="02000503020000020004"/>
      <p:regular r:id="rId11"/>
    </p:embeddedFont>
    <p:embeddedFont>
      <p:font typeface="TT Interphases Bold" charset="1" panose="02000803060000020004"/>
      <p:regular r:id="rId12"/>
    </p:embeddedFont>
    <p:embeddedFont>
      <p:font typeface="TT Interphases Italics" charset="1" panose="02000503020000090004"/>
      <p:regular r:id="rId13"/>
    </p:embeddedFont>
    <p:embeddedFont>
      <p:font typeface="TT Interphases Bold Italics" charset="1" panose="02000803000000090004"/>
      <p:regular r:id="rId14"/>
    </p:embeddedFont>
    <p:embeddedFont>
      <p:font typeface="Canva Sans 2" charset="1" panose="020B0503030501040103"/>
      <p:regular r:id="rId15"/>
    </p:embeddedFont>
    <p:embeddedFont>
      <p:font typeface="Canva Sans 2 Bold" charset="1" panose="020B0803030501040103"/>
      <p:regular r:id="rId16"/>
    </p:embeddedFont>
    <p:embeddedFont>
      <p:font typeface="Canva Sans 2 Italics" charset="1" panose="020B0503030501040103"/>
      <p:regular r:id="rId17"/>
    </p:embeddedFont>
    <p:embeddedFont>
      <p:font typeface="Canva Sans 2 Bold Italics" charset="1" panose="020B0803030501040103"/>
      <p:regular r:id="rId18"/>
    </p:embeddedFont>
    <p:embeddedFont>
      <p:font typeface="Agrandir Narrow" charset="1" panose="00000506000000000000"/>
      <p:regular r:id="rId19"/>
    </p:embeddedFont>
    <p:embeddedFont>
      <p:font typeface="Agrandir Narrow Bold" charset="1" panose="00000806000000000000"/>
      <p:regular r:id="rId20"/>
    </p:embeddedFont>
    <p:embeddedFont>
      <p:font typeface="Agrandir Narrow Italics" charset="1" panose="00000506000000000000"/>
      <p:regular r:id="rId21"/>
    </p:embeddedFont>
    <p:embeddedFont>
      <p:font typeface="Agrandir Narrow Bold Italics" charset="1" panose="00000806000000000000"/>
      <p:regular r:id="rId22"/>
    </p:embeddedFont>
    <p:embeddedFont>
      <p:font typeface="Agrandir Narrow Thin" charset="1" panose="00000206000000000000"/>
      <p:regular r:id="rId23"/>
    </p:embeddedFont>
    <p:embeddedFont>
      <p:font typeface="Agrandir Narrow Thin Italics" charset="1" panose="00000206000000000000"/>
      <p:regular r:id="rId24"/>
    </p:embeddedFont>
    <p:embeddedFont>
      <p:font typeface="Agrandir Narrow Medium" charset="1" panose="00000606000000000000"/>
      <p:regular r:id="rId25"/>
    </p:embeddedFont>
    <p:embeddedFont>
      <p:font typeface="Agrandir Narrow Medium Italics" charset="1" panose="00000606000000000000"/>
      <p:regular r:id="rId26"/>
    </p:embeddedFont>
    <p:embeddedFont>
      <p:font typeface="Agrandir Narrow Ultra-Bold" charset="1" panose="00000906000000000000"/>
      <p:regular r:id="rId27"/>
    </p:embeddedFont>
    <p:embeddedFont>
      <p:font typeface="Agrandir Narrow Ultra-Bold Italics" charset="1" panose="00000906000000000000"/>
      <p:regular r:id="rId28"/>
    </p:embeddedFont>
    <p:embeddedFont>
      <p:font typeface="Agrandir Narrow Heavy" charset="1" panose="00000A06000000000000"/>
      <p:regular r:id="rId29"/>
    </p:embeddedFont>
    <p:embeddedFont>
      <p:font typeface="Agrandir Narrow Heavy Italics" charset="1" panose="00000A06000000000000"/>
      <p:regular r:id="rId30"/>
    </p:embeddedFont>
    <p:embeddedFont>
      <p:font typeface="Public Sans" charset="1" panose="00000000000000000000"/>
      <p:regular r:id="rId31"/>
    </p:embeddedFont>
    <p:embeddedFont>
      <p:font typeface="Public Sans Bold" charset="1" panose="00000000000000000000"/>
      <p:regular r:id="rId32"/>
    </p:embeddedFont>
    <p:embeddedFont>
      <p:font typeface="Public Sans Italics" charset="1" panose="00000000000000000000"/>
      <p:regular r:id="rId33"/>
    </p:embeddedFont>
    <p:embeddedFont>
      <p:font typeface="Public Sans Bold Italics" charset="1" panose="00000000000000000000"/>
      <p:regular r:id="rId34"/>
    </p:embeddedFont>
    <p:embeddedFont>
      <p:font typeface="Public Sans Thin" charset="1" panose="00000000000000000000"/>
      <p:regular r:id="rId35"/>
    </p:embeddedFont>
    <p:embeddedFont>
      <p:font typeface="Public Sans Thin Italics" charset="1" panose="00000000000000000000"/>
      <p:regular r:id="rId36"/>
    </p:embeddedFont>
    <p:embeddedFont>
      <p:font typeface="Public Sans Medium" charset="1" panose="00000000000000000000"/>
      <p:regular r:id="rId37"/>
    </p:embeddedFont>
    <p:embeddedFont>
      <p:font typeface="Public Sans Medium Italics" charset="1" panose="00000000000000000000"/>
      <p:regular r:id="rId38"/>
    </p:embeddedFont>
    <p:embeddedFont>
      <p:font typeface="Public Sans Heavy" charset="1" panose="00000000000000000000"/>
      <p:regular r:id="rId39"/>
    </p:embeddedFont>
    <p:embeddedFont>
      <p:font typeface="Public Sans Heavy Italics" charset="1" panose="00000000000000000000"/>
      <p:regular r:id="rId40"/>
    </p:embeddedFont>
    <p:embeddedFont>
      <p:font typeface="Canva Sans 1" charset="1" panose="020B0503030501040103"/>
      <p:regular r:id="rId41"/>
    </p:embeddedFont>
    <p:embeddedFont>
      <p:font typeface="Canva Sans 1 Bold" charset="1" panose="020B0803030501040103"/>
      <p:regular r:id="rId42"/>
    </p:embeddedFont>
    <p:embeddedFont>
      <p:font typeface="Canva Sans 1 Italics" charset="1" panose="020B0503030501040103"/>
      <p:regular r:id="rId43"/>
    </p:embeddedFont>
    <p:embeddedFont>
      <p:font typeface="Canva Sans 1 Bold Italics" charset="1" panose="020B0803030501040103"/>
      <p:regular r:id="rId44"/>
    </p:embeddedFont>
    <p:embeddedFont>
      <p:font typeface="Canva Sans 1 Medium" charset="1" panose="020B0603030501040103"/>
      <p:regular r:id="rId45"/>
    </p:embeddedFont>
    <p:embeddedFont>
      <p:font typeface="Canva Sans 1 Medium Italics" charset="1" panose="020B0603030501040103"/>
      <p:regular r:id="rId46"/>
    </p:embeddedFont>
    <p:embeddedFont>
      <p:font typeface="Poppins" charset="1" panose="00000500000000000000"/>
      <p:regular r:id="rId47"/>
    </p:embeddedFont>
    <p:embeddedFont>
      <p:font typeface="Poppins Bold" charset="1" panose="00000800000000000000"/>
      <p:regular r:id="rId48"/>
    </p:embeddedFont>
    <p:embeddedFont>
      <p:font typeface="Poppins Italics" charset="1" panose="00000500000000000000"/>
      <p:regular r:id="rId49"/>
    </p:embeddedFont>
    <p:embeddedFont>
      <p:font typeface="Poppins Bold Italics" charset="1" panose="00000800000000000000"/>
      <p:regular r:id="rId50"/>
    </p:embeddedFont>
    <p:embeddedFont>
      <p:font typeface="Poppins Thin" charset="1" panose="00000300000000000000"/>
      <p:regular r:id="rId51"/>
    </p:embeddedFont>
    <p:embeddedFont>
      <p:font typeface="Poppins Thin Italics" charset="1" panose="00000300000000000000"/>
      <p:regular r:id="rId52"/>
    </p:embeddedFont>
    <p:embeddedFont>
      <p:font typeface="Poppins Extra-Light" charset="1" panose="00000300000000000000"/>
      <p:regular r:id="rId53"/>
    </p:embeddedFont>
    <p:embeddedFont>
      <p:font typeface="Poppins Extra-Light Italics" charset="1" panose="00000300000000000000"/>
      <p:regular r:id="rId54"/>
    </p:embeddedFont>
    <p:embeddedFont>
      <p:font typeface="Poppins Light" charset="1" panose="00000400000000000000"/>
      <p:regular r:id="rId55"/>
    </p:embeddedFont>
    <p:embeddedFont>
      <p:font typeface="Poppins Light Italics" charset="1" panose="00000400000000000000"/>
      <p:regular r:id="rId56"/>
    </p:embeddedFont>
    <p:embeddedFont>
      <p:font typeface="Poppins Medium" charset="1" panose="00000600000000000000"/>
      <p:regular r:id="rId57"/>
    </p:embeddedFont>
    <p:embeddedFont>
      <p:font typeface="Poppins Medium Italics" charset="1" panose="00000600000000000000"/>
      <p:regular r:id="rId58"/>
    </p:embeddedFont>
    <p:embeddedFont>
      <p:font typeface="Poppins Semi-Bold" charset="1" panose="00000700000000000000"/>
      <p:regular r:id="rId59"/>
    </p:embeddedFont>
    <p:embeddedFont>
      <p:font typeface="Poppins Semi-Bold Italics" charset="1" panose="00000700000000000000"/>
      <p:regular r:id="rId60"/>
    </p:embeddedFont>
    <p:embeddedFont>
      <p:font typeface="Poppins Ultra-Bold" charset="1" panose="00000900000000000000"/>
      <p:regular r:id="rId61"/>
    </p:embeddedFont>
    <p:embeddedFont>
      <p:font typeface="Poppins Ultra-Bold Italics" charset="1" panose="00000900000000000000"/>
      <p:regular r:id="rId62"/>
    </p:embeddedFont>
    <p:embeddedFont>
      <p:font typeface="Poppins Heavy" charset="1" panose="00000A00000000000000"/>
      <p:regular r:id="rId63"/>
    </p:embeddedFont>
    <p:embeddedFont>
      <p:font typeface="Poppins Heavy Italics" charset="1" panose="00000A00000000000000"/>
      <p:regular r:id="rId64"/>
    </p:embeddedFont>
    <p:embeddedFont>
      <p:font typeface="Open Sauce" charset="1" panose="00000500000000000000"/>
      <p:regular r:id="rId65"/>
    </p:embeddedFont>
    <p:embeddedFont>
      <p:font typeface="Open Sauce Bold" charset="1" panose="00000800000000000000"/>
      <p:regular r:id="rId66"/>
    </p:embeddedFont>
    <p:embeddedFont>
      <p:font typeface="Open Sauce Italics" charset="1" panose="00000500000000000000"/>
      <p:regular r:id="rId67"/>
    </p:embeddedFont>
    <p:embeddedFont>
      <p:font typeface="Open Sauce Bold Italics" charset="1" panose="00000800000000000000"/>
      <p:regular r:id="rId68"/>
    </p:embeddedFont>
    <p:embeddedFont>
      <p:font typeface="Open Sauce Light" charset="1" panose="00000400000000000000"/>
      <p:regular r:id="rId69"/>
    </p:embeddedFont>
    <p:embeddedFont>
      <p:font typeface="Open Sauce Light Italics" charset="1" panose="00000400000000000000"/>
      <p:regular r:id="rId70"/>
    </p:embeddedFont>
    <p:embeddedFont>
      <p:font typeface="Open Sauce Medium" charset="1" panose="00000600000000000000"/>
      <p:regular r:id="rId71"/>
    </p:embeddedFont>
    <p:embeddedFont>
      <p:font typeface="Open Sauce Medium Italics" charset="1" panose="00000600000000000000"/>
      <p:regular r:id="rId72"/>
    </p:embeddedFont>
    <p:embeddedFont>
      <p:font typeface="Open Sauce Semi-Bold" charset="1" panose="00000700000000000000"/>
      <p:regular r:id="rId73"/>
    </p:embeddedFont>
    <p:embeddedFont>
      <p:font typeface="Open Sauce Semi-Bold Italics" charset="1" panose="00000700000000000000"/>
      <p:regular r:id="rId74"/>
    </p:embeddedFont>
    <p:embeddedFont>
      <p:font typeface="Open Sauce Heavy" charset="1" panose="00000A00000000000000"/>
      <p:regular r:id="rId75"/>
    </p:embeddedFont>
    <p:embeddedFont>
      <p:font typeface="Open Sauce Heavy Italics" charset="1" panose="00000A0000000000000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4.xml" Type="http://schemas.openxmlformats.org/officeDocument/2006/relationships/slide"/><Relationship Id="rId101" Target="slides/slide25.xml" Type="http://schemas.openxmlformats.org/officeDocument/2006/relationships/slide"/><Relationship Id="rId102" Target="slides/slide26.xml" Type="http://schemas.openxmlformats.org/officeDocument/2006/relationships/slide"/><Relationship Id="rId103" Target="slides/slide27.xml" Type="http://schemas.openxmlformats.org/officeDocument/2006/relationships/slide"/><Relationship Id="rId104" Target="slides/slide28.xml" Type="http://schemas.openxmlformats.org/officeDocument/2006/relationships/slide"/><Relationship Id="rId105" Target="slides/slide29.xml" Type="http://schemas.openxmlformats.org/officeDocument/2006/relationships/slide"/><Relationship Id="rId106" Target="slides/slide30.xml" Type="http://schemas.openxmlformats.org/officeDocument/2006/relationships/slide"/><Relationship Id="rId107" Target="slides/slide31.xml" Type="http://schemas.openxmlformats.org/officeDocument/2006/relationships/slide"/><Relationship Id="rId108" Target="slides/slide32.xml" Type="http://schemas.openxmlformats.org/officeDocument/2006/relationships/slide"/><Relationship Id="rId109" Target="slides/slide33.xml" Type="http://schemas.openxmlformats.org/officeDocument/2006/relationships/slide"/><Relationship Id="rId11" Target="fonts/font11.fntdata" Type="http://schemas.openxmlformats.org/officeDocument/2006/relationships/font"/><Relationship Id="rId110" Target="slides/slide34.xml" Type="http://schemas.openxmlformats.org/officeDocument/2006/relationships/slide"/><Relationship Id="rId111" Target="slides/slide35.xml" Type="http://schemas.openxmlformats.org/officeDocument/2006/relationships/slide"/><Relationship Id="rId112" Target="slides/slide36.xml" Type="http://schemas.openxmlformats.org/officeDocument/2006/relationships/slide"/><Relationship Id="rId113" Target="slides/slide37.xml" Type="http://schemas.openxmlformats.org/officeDocument/2006/relationships/slide"/><Relationship Id="rId114" Target="slides/slide38.xml" Type="http://schemas.openxmlformats.org/officeDocument/2006/relationships/slide"/><Relationship Id="rId115" Target="slides/slide39.xml" Type="http://schemas.openxmlformats.org/officeDocument/2006/relationships/slide"/><Relationship Id="rId116" Target="slides/slide40.xml" Type="http://schemas.openxmlformats.org/officeDocument/2006/relationships/slide"/><Relationship Id="rId117" Target="slides/slide41.xml" Type="http://schemas.openxmlformats.org/officeDocument/2006/relationships/slide"/><Relationship Id="rId118" Target="slides/slide42.xml" Type="http://schemas.openxmlformats.org/officeDocument/2006/relationships/slide"/><Relationship Id="rId119" Target="slides/slide43.xml" Type="http://schemas.openxmlformats.org/officeDocument/2006/relationships/slide"/><Relationship Id="rId12" Target="fonts/font12.fntdata" Type="http://schemas.openxmlformats.org/officeDocument/2006/relationships/font"/><Relationship Id="rId120" Target="slides/slide44.xml" Type="http://schemas.openxmlformats.org/officeDocument/2006/relationships/slide"/><Relationship Id="rId121" Target="slides/slide45.xml" Type="http://schemas.openxmlformats.org/officeDocument/2006/relationships/slide"/><Relationship Id="rId122" Target="slides/slide46.xml" Type="http://schemas.openxmlformats.org/officeDocument/2006/relationships/slide"/><Relationship Id="rId123" Target="slides/slide47.xml" Type="http://schemas.openxmlformats.org/officeDocument/2006/relationships/slide"/><Relationship Id="rId124" Target="slides/slide48.xml" Type="http://schemas.openxmlformats.org/officeDocument/2006/relationships/slide"/><Relationship Id="rId125" Target="slides/slide49.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slides/slide1.xml" Type="http://schemas.openxmlformats.org/officeDocument/2006/relationships/slide"/><Relationship Id="rId78" Target="slides/slide2.xml" Type="http://schemas.openxmlformats.org/officeDocument/2006/relationships/slide"/><Relationship Id="rId79" Target="slides/slide3.xml" Type="http://schemas.openxmlformats.org/officeDocument/2006/relationships/slide"/><Relationship Id="rId8" Target="fonts/font8.fntdata" Type="http://schemas.openxmlformats.org/officeDocument/2006/relationships/font"/><Relationship Id="rId80" Target="slides/slide4.xml" Type="http://schemas.openxmlformats.org/officeDocument/2006/relationships/slide"/><Relationship Id="rId81" Target="slides/slide5.xml" Type="http://schemas.openxmlformats.org/officeDocument/2006/relationships/slide"/><Relationship Id="rId82" Target="slides/slide6.xml" Type="http://schemas.openxmlformats.org/officeDocument/2006/relationships/slide"/><Relationship Id="rId83" Target="slides/slide7.xml" Type="http://schemas.openxmlformats.org/officeDocument/2006/relationships/slide"/><Relationship Id="rId84" Target="slides/slide8.xml" Type="http://schemas.openxmlformats.org/officeDocument/2006/relationships/slide"/><Relationship Id="rId85" Target="slides/slide9.xml" Type="http://schemas.openxmlformats.org/officeDocument/2006/relationships/slide"/><Relationship Id="rId86" Target="slides/slide10.xml" Type="http://schemas.openxmlformats.org/officeDocument/2006/relationships/slide"/><Relationship Id="rId87" Target="slides/slide11.xml" Type="http://schemas.openxmlformats.org/officeDocument/2006/relationships/slide"/><Relationship Id="rId88" Target="slides/slide12.xml" Type="http://schemas.openxmlformats.org/officeDocument/2006/relationships/slide"/><Relationship Id="rId89" Target="slides/slide13.xml" Type="http://schemas.openxmlformats.org/officeDocument/2006/relationships/slide"/><Relationship Id="rId9" Target="fonts/font9.fntdata" Type="http://schemas.openxmlformats.org/officeDocument/2006/relationships/font"/><Relationship Id="rId90" Target="slides/slide14.xml" Type="http://schemas.openxmlformats.org/officeDocument/2006/relationships/slide"/><Relationship Id="rId91" Target="slides/slide15.xml" Type="http://schemas.openxmlformats.org/officeDocument/2006/relationships/slide"/><Relationship Id="rId92" Target="slides/slide16.xml" Type="http://schemas.openxmlformats.org/officeDocument/2006/relationships/slide"/><Relationship Id="rId93" Target="slides/slide17.xml" Type="http://schemas.openxmlformats.org/officeDocument/2006/relationships/slide"/><Relationship Id="rId94" Target="slides/slide18.xml" Type="http://schemas.openxmlformats.org/officeDocument/2006/relationships/slide"/><Relationship Id="rId95" Target="slides/slide19.xml" Type="http://schemas.openxmlformats.org/officeDocument/2006/relationships/slide"/><Relationship Id="rId96" Target="slides/slide20.xml" Type="http://schemas.openxmlformats.org/officeDocument/2006/relationships/slide"/><Relationship Id="rId97" Target="slides/slide21.xml" Type="http://schemas.openxmlformats.org/officeDocument/2006/relationships/slide"/><Relationship Id="rId98" Target="slides/slide22.xml" Type="http://schemas.openxmlformats.org/officeDocument/2006/relationships/slide"/><Relationship Id="rId99" Target="slides/slide23.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TextBox 3" id="3"/>
          <p:cNvSpPr txBox="true"/>
          <p:nvPr/>
        </p:nvSpPr>
        <p:spPr>
          <a:xfrm rot="0">
            <a:off x="179854" y="3546697"/>
            <a:ext cx="13134264" cy="1186016"/>
          </a:xfrm>
          <a:prstGeom prst="rect">
            <a:avLst/>
          </a:prstGeom>
        </p:spPr>
        <p:txBody>
          <a:bodyPr anchor="t" rtlCol="false" tIns="0" lIns="0" bIns="0" rIns="0">
            <a:spAutoFit/>
          </a:bodyPr>
          <a:lstStyle/>
          <a:p>
            <a:pPr>
              <a:lnSpc>
                <a:spcPts val="9704"/>
              </a:lnSpc>
              <a:spcBef>
                <a:spcPct val="0"/>
              </a:spcBef>
            </a:pPr>
            <a:r>
              <a:rPr lang="en-US" sz="6931">
                <a:solidFill>
                  <a:srgbClr val="FFFFFF"/>
                </a:solidFill>
                <a:latin typeface="League Spartan"/>
              </a:rPr>
              <a:t>LOAN DEFAULT PREDICTION</a:t>
            </a:r>
          </a:p>
        </p:txBody>
      </p:sp>
      <p:sp>
        <p:nvSpPr>
          <p:cNvPr name="AutoShape 4" id="4"/>
          <p:cNvSpPr/>
          <p:nvPr/>
        </p:nvSpPr>
        <p:spPr>
          <a:xfrm flipV="true">
            <a:off x="179854" y="5413719"/>
            <a:ext cx="9687995" cy="20505"/>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14127816" y="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79854" y="5765139"/>
            <a:ext cx="6583633" cy="841813"/>
          </a:xfrm>
          <a:prstGeom prst="rect">
            <a:avLst/>
          </a:prstGeom>
        </p:spPr>
        <p:txBody>
          <a:bodyPr anchor="t" rtlCol="false" tIns="0" lIns="0" bIns="0" rIns="0">
            <a:spAutoFit/>
          </a:bodyPr>
          <a:lstStyle/>
          <a:p>
            <a:pPr>
              <a:lnSpc>
                <a:spcPts val="3379"/>
              </a:lnSpc>
            </a:pPr>
            <a:r>
              <a:rPr lang="en-US" sz="2413">
                <a:solidFill>
                  <a:srgbClr val="FFFFFF"/>
                </a:solidFill>
                <a:latin typeface="Poppins"/>
              </a:rPr>
              <a:t>By Sudarshan Wadajkar</a:t>
            </a:r>
          </a:p>
          <a:p>
            <a:pPr>
              <a:lnSpc>
                <a:spcPts val="3379"/>
              </a:lnSpc>
              <a:spcBef>
                <a:spcPct val="0"/>
              </a:spcBef>
            </a:pPr>
            <a:r>
              <a:rPr lang="en-US" sz="2413">
                <a:solidFill>
                  <a:srgbClr val="FFFFFF"/>
                </a:solidFill>
                <a:latin typeface="Poppins"/>
              </a:rPr>
              <a:t>Email : wadajkar0@gmail.com</a:t>
            </a:r>
          </a:p>
        </p:txBody>
      </p:sp>
      <p:sp>
        <p:nvSpPr>
          <p:cNvPr name="TextBox 7" id="7"/>
          <p:cNvSpPr txBox="true"/>
          <p:nvPr/>
        </p:nvSpPr>
        <p:spPr>
          <a:xfrm rot="0">
            <a:off x="196355" y="4646989"/>
            <a:ext cx="13134264" cy="787235"/>
          </a:xfrm>
          <a:prstGeom prst="rect">
            <a:avLst/>
          </a:prstGeom>
        </p:spPr>
        <p:txBody>
          <a:bodyPr anchor="t" rtlCol="false" tIns="0" lIns="0" bIns="0" rIns="0">
            <a:spAutoFit/>
          </a:bodyPr>
          <a:lstStyle/>
          <a:p>
            <a:pPr>
              <a:lnSpc>
                <a:spcPts val="6484"/>
              </a:lnSpc>
              <a:spcBef>
                <a:spcPct val="0"/>
              </a:spcBef>
            </a:pPr>
            <a:r>
              <a:rPr lang="en-US" sz="4631">
                <a:solidFill>
                  <a:srgbClr val="FFFFFF"/>
                </a:solidFill>
                <a:latin typeface="League Spartan"/>
              </a:rPr>
              <a:t>A Data-Driven Approach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4350042"/>
            <a:ext cx="6899678" cy="1546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DATA</a:t>
            </a:r>
          </a:p>
          <a:p>
            <a:pPr algn="just">
              <a:lnSpc>
                <a:spcPts val="6049"/>
              </a:lnSpc>
            </a:pPr>
            <a:r>
              <a:rPr lang="en-US" sz="5499" spc="175">
                <a:solidFill>
                  <a:srgbClr val="FFFFFF"/>
                </a:solidFill>
                <a:latin typeface="Open Sauce Medium"/>
              </a:rPr>
              <a:t>EXPLORATION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1813865">
            <a:off x="13795611" y="-1696594"/>
            <a:ext cx="6228415" cy="3714400"/>
          </a:xfrm>
          <a:custGeom>
            <a:avLst/>
            <a:gdLst/>
            <a:ahLst/>
            <a:cxnLst/>
            <a:rect r="r" b="b" t="t" l="l"/>
            <a:pathLst>
              <a:path h="3714400" w="6228415">
                <a:moveTo>
                  <a:pt x="0" y="0"/>
                </a:moveTo>
                <a:lnTo>
                  <a:pt x="6228415" y="0"/>
                </a:lnTo>
                <a:lnTo>
                  <a:pt x="6228415" y="3714400"/>
                </a:lnTo>
                <a:lnTo>
                  <a:pt x="0" y="3714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37841" y="0"/>
            <a:ext cx="14550159" cy="10287000"/>
          </a:xfrm>
          <a:custGeom>
            <a:avLst/>
            <a:gdLst/>
            <a:ahLst/>
            <a:cxnLst/>
            <a:rect r="r" b="b" t="t" l="l"/>
            <a:pathLst>
              <a:path h="10287000" w="14550159">
                <a:moveTo>
                  <a:pt x="0" y="0"/>
                </a:moveTo>
                <a:lnTo>
                  <a:pt x="14550159" y="0"/>
                </a:lnTo>
                <a:lnTo>
                  <a:pt x="14550159" y="10287000"/>
                </a:lnTo>
                <a:lnTo>
                  <a:pt x="0" y="10287000"/>
                </a:lnTo>
                <a:lnTo>
                  <a:pt x="0" y="0"/>
                </a:lnTo>
                <a:close/>
              </a:path>
            </a:pathLst>
          </a:custGeom>
          <a:blipFill>
            <a:blip r:embed="rId4"/>
            <a:stretch>
              <a:fillRect l="-794" t="-581" r="0" b="-581"/>
            </a:stretch>
          </a:blipFill>
        </p:spPr>
      </p:sp>
      <p:sp>
        <p:nvSpPr>
          <p:cNvPr name="TextBox 4" id="4"/>
          <p:cNvSpPr txBox="true"/>
          <p:nvPr/>
        </p:nvSpPr>
        <p:spPr>
          <a:xfrm rot="0">
            <a:off x="-38100" y="4190365"/>
            <a:ext cx="3737841" cy="18110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Histogram &amp; Bar Plots </a:t>
            </a:r>
          </a:p>
        </p:txBody>
      </p:sp>
      <p:sp>
        <p:nvSpPr>
          <p:cNvPr name="AutoShape 5" id="5"/>
          <p:cNvSpPr/>
          <p:nvPr/>
        </p:nvSpPr>
        <p:spPr>
          <a:xfrm flipV="true">
            <a:off x="3699741" y="0"/>
            <a:ext cx="38100" cy="10783019"/>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3737841" y="0"/>
            <a:ext cx="14550159" cy="10287000"/>
          </a:xfrm>
          <a:custGeom>
            <a:avLst/>
            <a:gdLst/>
            <a:ahLst/>
            <a:cxnLst/>
            <a:rect r="r" b="b" t="t" l="l"/>
            <a:pathLst>
              <a:path h="10287000" w="14550159">
                <a:moveTo>
                  <a:pt x="0" y="0"/>
                </a:moveTo>
                <a:lnTo>
                  <a:pt x="14550159" y="0"/>
                </a:lnTo>
                <a:lnTo>
                  <a:pt x="14550159" y="10287000"/>
                </a:lnTo>
                <a:lnTo>
                  <a:pt x="0" y="10287000"/>
                </a:lnTo>
                <a:lnTo>
                  <a:pt x="0" y="0"/>
                </a:lnTo>
                <a:close/>
              </a:path>
            </a:pathLst>
          </a:custGeom>
          <a:blipFill>
            <a:blip r:embed="rId2"/>
            <a:stretch>
              <a:fillRect l="0" t="-1154" r="0" b="-1154"/>
            </a:stretch>
          </a:blipFill>
        </p:spPr>
      </p:sp>
      <p:sp>
        <p:nvSpPr>
          <p:cNvPr name="TextBox 3" id="3"/>
          <p:cNvSpPr txBox="true"/>
          <p:nvPr/>
        </p:nvSpPr>
        <p:spPr>
          <a:xfrm rot="0">
            <a:off x="228785" y="4190365"/>
            <a:ext cx="3254677" cy="18110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Density Plots </a:t>
            </a:r>
          </a:p>
        </p:txBody>
      </p:sp>
      <p:sp>
        <p:nvSpPr>
          <p:cNvPr name="AutoShape 4" id="4"/>
          <p:cNvSpPr/>
          <p:nvPr/>
        </p:nvSpPr>
        <p:spPr>
          <a:xfrm flipV="true">
            <a:off x="3699741" y="0"/>
            <a:ext cx="38100" cy="10783019"/>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382321" y="1028700"/>
            <a:ext cx="14192432" cy="7088448"/>
          </a:xfrm>
          <a:custGeom>
            <a:avLst/>
            <a:gdLst/>
            <a:ahLst/>
            <a:cxnLst/>
            <a:rect r="r" b="b" t="t" l="l"/>
            <a:pathLst>
              <a:path h="7088448" w="14192432">
                <a:moveTo>
                  <a:pt x="0" y="0"/>
                </a:moveTo>
                <a:lnTo>
                  <a:pt x="14192431" y="0"/>
                </a:lnTo>
                <a:lnTo>
                  <a:pt x="14192431" y="7088448"/>
                </a:lnTo>
                <a:lnTo>
                  <a:pt x="0" y="7088448"/>
                </a:lnTo>
                <a:lnTo>
                  <a:pt x="0" y="0"/>
                </a:lnTo>
                <a:close/>
              </a:path>
            </a:pathLst>
          </a:custGeom>
          <a:blipFill>
            <a:blip r:embed="rId2"/>
            <a:stretch>
              <a:fillRect l="0" t="-6562" r="-444" b="-6562"/>
            </a:stretch>
          </a:blipFill>
        </p:spPr>
      </p:sp>
      <p:sp>
        <p:nvSpPr>
          <p:cNvPr name="TextBox 3" id="3"/>
          <p:cNvSpPr txBox="true"/>
          <p:nvPr/>
        </p:nvSpPr>
        <p:spPr>
          <a:xfrm rot="0">
            <a:off x="3619262" y="141605"/>
            <a:ext cx="1104947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Refresher : How to read box plots?</a:t>
            </a:r>
          </a:p>
        </p:txBody>
      </p:sp>
      <p:sp>
        <p:nvSpPr>
          <p:cNvPr name="TextBox 4" id="4"/>
          <p:cNvSpPr txBox="true"/>
          <p:nvPr/>
        </p:nvSpPr>
        <p:spPr>
          <a:xfrm rot="0">
            <a:off x="0" y="8290785"/>
            <a:ext cx="18288000" cy="238537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The k-th percentile is a value below which k% of the data falls.</a:t>
            </a:r>
          </a:p>
          <a:p>
            <a:pPr marL="734059" indent="-367030" lvl="1">
              <a:lnSpc>
                <a:spcPts val="4759"/>
              </a:lnSpc>
              <a:buFont typeface="Arial"/>
              <a:buChar char="•"/>
            </a:pPr>
            <a:r>
              <a:rPr lang="en-US" sz="3399">
                <a:solidFill>
                  <a:srgbClr val="000000"/>
                </a:solidFill>
                <a:latin typeface="Canva Sans 1"/>
              </a:rPr>
              <a:t>Q1, Q2 (Median), Q3, and Q4 refer to the quartiles of a dataset, which divide the data into four equal parts.</a:t>
            </a:r>
          </a:p>
          <a:p>
            <a:pPr algn="ctr">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3790760" y="0"/>
            <a:ext cx="14497240" cy="10287000"/>
          </a:xfrm>
          <a:custGeom>
            <a:avLst/>
            <a:gdLst/>
            <a:ahLst/>
            <a:cxnLst/>
            <a:rect r="r" b="b" t="t" l="l"/>
            <a:pathLst>
              <a:path h="10287000" w="14497240">
                <a:moveTo>
                  <a:pt x="0" y="0"/>
                </a:moveTo>
                <a:lnTo>
                  <a:pt x="14497240" y="0"/>
                </a:lnTo>
                <a:lnTo>
                  <a:pt x="1449724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84822" y="3737186"/>
            <a:ext cx="302545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Box Plots</a:t>
            </a:r>
          </a:p>
        </p:txBody>
      </p:sp>
      <p:sp>
        <p:nvSpPr>
          <p:cNvPr name="AutoShape 4" id="4"/>
          <p:cNvSpPr/>
          <p:nvPr/>
        </p:nvSpPr>
        <p:spPr>
          <a:xfrm flipV="true">
            <a:off x="3699741" y="0"/>
            <a:ext cx="38100" cy="10783019"/>
          </a:xfrm>
          <a:prstGeom prst="line">
            <a:avLst/>
          </a:prstGeom>
          <a:ln cap="flat" w="76200">
            <a:solidFill>
              <a:srgbClr val="C23A97"/>
            </a:solidFill>
            <a:prstDash val="solid"/>
            <a:headEnd type="none" len="sm" w="sm"/>
            <a:tailEnd type="none" len="sm" w="sm"/>
          </a:ln>
        </p:spPr>
      </p:sp>
      <p:sp>
        <p:nvSpPr>
          <p:cNvPr name="TextBox 5" id="5"/>
          <p:cNvSpPr txBox="true"/>
          <p:nvPr/>
        </p:nvSpPr>
        <p:spPr>
          <a:xfrm rot="0">
            <a:off x="184822" y="4896229"/>
            <a:ext cx="3210280" cy="2380615"/>
          </a:xfrm>
          <a:prstGeom prst="rect">
            <a:avLst/>
          </a:prstGeom>
        </p:spPr>
        <p:txBody>
          <a:bodyPr anchor="t" rtlCol="false" tIns="0" lIns="0" bIns="0" rIns="0">
            <a:spAutoFit/>
          </a:bodyPr>
          <a:lstStyle/>
          <a:p>
            <a:pPr>
              <a:lnSpc>
                <a:spcPts val="4759"/>
              </a:lnSpc>
            </a:pPr>
            <a:r>
              <a:rPr lang="en-US" sz="3399">
                <a:solidFill>
                  <a:srgbClr val="000000"/>
                </a:solidFill>
                <a:latin typeface="Canva Sans 1"/>
              </a:rPr>
              <a:t>Outliers exist, so they could be taken care of</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1673191" cy="10287000"/>
          </a:xfrm>
          <a:custGeom>
            <a:avLst/>
            <a:gdLst/>
            <a:ahLst/>
            <a:cxnLst/>
            <a:rect r="r" b="b" t="t" l="l"/>
            <a:pathLst>
              <a:path h="10287000" w="11673191">
                <a:moveTo>
                  <a:pt x="0" y="0"/>
                </a:moveTo>
                <a:lnTo>
                  <a:pt x="11673191" y="0"/>
                </a:lnTo>
                <a:lnTo>
                  <a:pt x="11673191"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654141" y="734695"/>
            <a:ext cx="6455858" cy="9077325"/>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Canva Sans 1"/>
              </a:rPr>
              <a:t>The closer the correlation coefficient is to 1 or -1, the stronger the relationship between the variables. A value closer to 0 indicates a weaker relationship.</a:t>
            </a:r>
          </a:p>
          <a:p>
            <a:pPr marL="647702" indent="-323851" lvl="1">
              <a:lnSpc>
                <a:spcPts val="4200"/>
              </a:lnSpc>
              <a:buFont typeface="Arial"/>
              <a:buChar char="•"/>
            </a:pPr>
            <a:r>
              <a:rPr lang="en-US" sz="3000">
                <a:solidFill>
                  <a:srgbClr val="000000"/>
                </a:solidFill>
                <a:latin typeface="Canva Sans 1"/>
              </a:rPr>
              <a:t>Number  of credit problems is highly correlated with bankruptcies</a:t>
            </a:r>
          </a:p>
          <a:p>
            <a:pPr marL="647702" indent="-323851" lvl="1">
              <a:lnSpc>
                <a:spcPts val="4200"/>
              </a:lnSpc>
              <a:buFont typeface="Arial"/>
              <a:buChar char="•"/>
            </a:pPr>
            <a:r>
              <a:rPr lang="en-US" sz="3000">
                <a:solidFill>
                  <a:srgbClr val="000000"/>
                </a:solidFill>
                <a:latin typeface="Canva Sans 1"/>
              </a:rPr>
              <a:t>These pairs are slightly correlated as well:</a:t>
            </a:r>
          </a:p>
          <a:p>
            <a:pPr marL="1295403" indent="-431801" lvl="2">
              <a:lnSpc>
                <a:spcPts val="4200"/>
              </a:lnSpc>
              <a:buFont typeface="Arial"/>
              <a:buChar char="⚬"/>
            </a:pPr>
            <a:r>
              <a:rPr lang="en-US" sz="3000">
                <a:solidFill>
                  <a:srgbClr val="000000"/>
                </a:solidFill>
                <a:latin typeface="Canva Sans 1"/>
              </a:rPr>
              <a:t>Monthly Debt and Annual Income</a:t>
            </a:r>
          </a:p>
          <a:p>
            <a:pPr marL="1295403" indent="-431801" lvl="2">
              <a:lnSpc>
                <a:spcPts val="4200"/>
              </a:lnSpc>
              <a:buFont typeface="Arial"/>
              <a:buChar char="⚬"/>
            </a:pPr>
            <a:r>
              <a:rPr lang="en-US" sz="3000">
                <a:solidFill>
                  <a:srgbClr val="000000"/>
                </a:solidFill>
                <a:latin typeface="Canva Sans 1"/>
              </a:rPr>
              <a:t>Monthly Debt and Number of Open Accounts</a:t>
            </a:r>
          </a:p>
          <a:p>
            <a:pPr marL="1295403" indent="-431801" lvl="2">
              <a:lnSpc>
                <a:spcPts val="4200"/>
              </a:lnSpc>
              <a:buFont typeface="Arial"/>
              <a:buChar char="⚬"/>
            </a:pPr>
            <a:r>
              <a:rPr lang="en-US" sz="3000">
                <a:solidFill>
                  <a:srgbClr val="000000"/>
                </a:solidFill>
                <a:latin typeface="Canva Sans 1"/>
              </a:rPr>
              <a:t>Tax Liens and Number of Credit Problems</a:t>
            </a:r>
          </a:p>
        </p:txBody>
      </p:sp>
      <p:sp>
        <p:nvSpPr>
          <p:cNvPr name="AutoShape 4" id="4"/>
          <p:cNvSpPr/>
          <p:nvPr/>
        </p:nvSpPr>
        <p:spPr>
          <a:xfrm flipV="true">
            <a:off x="11654141" y="-248009"/>
            <a:ext cx="38100" cy="10783019"/>
          </a:xfrm>
          <a:prstGeom prst="line">
            <a:avLst/>
          </a:prstGeom>
          <a:ln cap="flat" w="76200">
            <a:solidFill>
              <a:srgbClr val="C23A97"/>
            </a:solidFill>
            <a:prstDash val="solid"/>
            <a:headEnd type="none" len="sm" w="sm"/>
            <a:tailEnd type="none" len="sm" w="sm"/>
          </a:ln>
        </p:spPr>
      </p:sp>
      <p:sp>
        <p:nvSpPr>
          <p:cNvPr name="TextBox 5" id="5"/>
          <p:cNvSpPr txBox="true"/>
          <p:nvPr/>
        </p:nvSpPr>
        <p:spPr>
          <a:xfrm rot="0">
            <a:off x="13052318" y="-95250"/>
            <a:ext cx="369760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Correlation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a:off x="0" y="1131131"/>
            <a:ext cx="4428095" cy="0"/>
          </a:xfrm>
          <a:prstGeom prst="line">
            <a:avLst/>
          </a:prstGeom>
          <a:ln cap="flat" w="76200">
            <a:solidFill>
              <a:srgbClr val="223289"/>
            </a:solidFill>
            <a:prstDash val="solid"/>
            <a:headEnd type="none" len="sm" w="sm"/>
            <a:tailEnd type="none" len="sm" w="sm"/>
          </a:ln>
        </p:spPr>
      </p:sp>
      <p:sp>
        <p:nvSpPr>
          <p:cNvPr name="Freeform 3" id="3"/>
          <p:cNvSpPr/>
          <p:nvPr/>
        </p:nvSpPr>
        <p:spPr>
          <a:xfrm flipH="false" flipV="false" rot="0">
            <a:off x="9769987" y="1382429"/>
            <a:ext cx="7489313" cy="7522143"/>
          </a:xfrm>
          <a:custGeom>
            <a:avLst/>
            <a:gdLst/>
            <a:ahLst/>
            <a:cxnLst/>
            <a:rect r="r" b="b" t="t" l="l"/>
            <a:pathLst>
              <a:path h="7522143" w="7489313">
                <a:moveTo>
                  <a:pt x="0" y="0"/>
                </a:moveTo>
                <a:lnTo>
                  <a:pt x="7489313" y="0"/>
                </a:lnTo>
                <a:lnTo>
                  <a:pt x="7489313" y="7522142"/>
                </a:lnTo>
                <a:lnTo>
                  <a:pt x="0" y="7522142"/>
                </a:lnTo>
                <a:lnTo>
                  <a:pt x="0" y="0"/>
                </a:lnTo>
                <a:close/>
              </a:path>
            </a:pathLst>
          </a:custGeom>
          <a:blipFill>
            <a:blip r:embed="rId2"/>
            <a:stretch>
              <a:fillRect l="0" t="0" r="0" b="0"/>
            </a:stretch>
          </a:blipFill>
        </p:spPr>
      </p:sp>
      <p:sp>
        <p:nvSpPr>
          <p:cNvPr name="Freeform 4" id="4"/>
          <p:cNvSpPr/>
          <p:nvPr/>
        </p:nvSpPr>
        <p:spPr>
          <a:xfrm flipH="false" flipV="false" rot="0">
            <a:off x="969333" y="1382429"/>
            <a:ext cx="7222570" cy="7522143"/>
          </a:xfrm>
          <a:custGeom>
            <a:avLst/>
            <a:gdLst/>
            <a:ahLst/>
            <a:cxnLst/>
            <a:rect r="r" b="b" t="t" l="l"/>
            <a:pathLst>
              <a:path h="7522143" w="7222570">
                <a:moveTo>
                  <a:pt x="0" y="0"/>
                </a:moveTo>
                <a:lnTo>
                  <a:pt x="7222571" y="0"/>
                </a:lnTo>
                <a:lnTo>
                  <a:pt x="7222571" y="7522142"/>
                </a:lnTo>
                <a:lnTo>
                  <a:pt x="0" y="7522142"/>
                </a:lnTo>
                <a:lnTo>
                  <a:pt x="0" y="0"/>
                </a:lnTo>
                <a:close/>
              </a:path>
            </a:pathLst>
          </a:custGeom>
          <a:blipFill>
            <a:blip r:embed="rId3"/>
            <a:stretch>
              <a:fillRect l="0" t="0" r="0" b="0"/>
            </a:stretch>
          </a:blipFill>
        </p:spPr>
      </p:sp>
      <p:sp>
        <p:nvSpPr>
          <p:cNvPr name="TextBox 5" id="5"/>
          <p:cNvSpPr txBox="true"/>
          <p:nvPr/>
        </p:nvSpPr>
        <p:spPr>
          <a:xfrm rot="0">
            <a:off x="222117" y="346906"/>
            <a:ext cx="8411955"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INSIGHTS</a:t>
            </a:r>
          </a:p>
        </p:txBody>
      </p:sp>
      <p:sp>
        <p:nvSpPr>
          <p:cNvPr name="TextBox 6" id="6"/>
          <p:cNvSpPr txBox="true"/>
          <p:nvPr/>
        </p:nvSpPr>
        <p:spPr>
          <a:xfrm rot="0">
            <a:off x="0" y="9047446"/>
            <a:ext cx="12936062" cy="118522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Short terms loans consititute the majority of loans</a:t>
            </a:r>
          </a:p>
          <a:p>
            <a:pPr marL="734059" indent="-367030" lvl="1">
              <a:lnSpc>
                <a:spcPts val="4759"/>
              </a:lnSpc>
              <a:buFont typeface="Arial"/>
              <a:buChar char="•"/>
            </a:pPr>
            <a:r>
              <a:rPr lang="en-US" sz="3399">
                <a:solidFill>
                  <a:srgbClr val="000000"/>
                </a:solidFill>
                <a:latin typeface="Canva Sans 1"/>
              </a:rPr>
              <a:t>Around 23% of the total loans sanctioned were charged off</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a:off x="0" y="1131131"/>
            <a:ext cx="4428095" cy="0"/>
          </a:xfrm>
          <a:prstGeom prst="line">
            <a:avLst/>
          </a:prstGeom>
          <a:ln cap="flat" w="76200">
            <a:solidFill>
              <a:srgbClr val="223289"/>
            </a:solidFill>
            <a:prstDash val="solid"/>
            <a:headEnd type="none" len="sm" w="sm"/>
            <a:tailEnd type="none" len="sm" w="sm"/>
          </a:ln>
        </p:spPr>
      </p:sp>
      <p:sp>
        <p:nvSpPr>
          <p:cNvPr name="Freeform 3" id="3"/>
          <p:cNvSpPr/>
          <p:nvPr/>
        </p:nvSpPr>
        <p:spPr>
          <a:xfrm flipH="false" flipV="false" rot="0">
            <a:off x="759284" y="1368343"/>
            <a:ext cx="8075588" cy="7550314"/>
          </a:xfrm>
          <a:custGeom>
            <a:avLst/>
            <a:gdLst/>
            <a:ahLst/>
            <a:cxnLst/>
            <a:rect r="r" b="b" t="t" l="l"/>
            <a:pathLst>
              <a:path h="7550314" w="8075588">
                <a:moveTo>
                  <a:pt x="0" y="0"/>
                </a:moveTo>
                <a:lnTo>
                  <a:pt x="8075588" y="0"/>
                </a:lnTo>
                <a:lnTo>
                  <a:pt x="8075588" y="7550314"/>
                </a:lnTo>
                <a:lnTo>
                  <a:pt x="0" y="7550314"/>
                </a:lnTo>
                <a:lnTo>
                  <a:pt x="0" y="0"/>
                </a:lnTo>
                <a:close/>
              </a:path>
            </a:pathLst>
          </a:custGeom>
          <a:blipFill>
            <a:blip r:embed="rId2"/>
            <a:stretch>
              <a:fillRect l="0" t="0" r="0" b="0"/>
            </a:stretch>
          </a:blipFill>
        </p:spPr>
      </p:sp>
      <p:sp>
        <p:nvSpPr>
          <p:cNvPr name="Freeform 4" id="4"/>
          <p:cNvSpPr/>
          <p:nvPr/>
        </p:nvSpPr>
        <p:spPr>
          <a:xfrm flipH="false" flipV="false" rot="0">
            <a:off x="9554810" y="1368343"/>
            <a:ext cx="8075588" cy="7550314"/>
          </a:xfrm>
          <a:custGeom>
            <a:avLst/>
            <a:gdLst/>
            <a:ahLst/>
            <a:cxnLst/>
            <a:rect r="r" b="b" t="t" l="l"/>
            <a:pathLst>
              <a:path h="7550314" w="8075588">
                <a:moveTo>
                  <a:pt x="0" y="0"/>
                </a:moveTo>
                <a:lnTo>
                  <a:pt x="8075589" y="0"/>
                </a:lnTo>
                <a:lnTo>
                  <a:pt x="8075589" y="7550314"/>
                </a:lnTo>
                <a:lnTo>
                  <a:pt x="0" y="7550314"/>
                </a:lnTo>
                <a:lnTo>
                  <a:pt x="0" y="0"/>
                </a:lnTo>
                <a:close/>
              </a:path>
            </a:pathLst>
          </a:custGeom>
          <a:blipFill>
            <a:blip r:embed="rId3"/>
            <a:stretch>
              <a:fillRect l="0" t="0" r="0" b="0"/>
            </a:stretch>
          </a:blipFill>
        </p:spPr>
      </p:sp>
      <p:sp>
        <p:nvSpPr>
          <p:cNvPr name="TextBox 5" id="5"/>
          <p:cNvSpPr txBox="true"/>
          <p:nvPr/>
        </p:nvSpPr>
        <p:spPr>
          <a:xfrm rot="0">
            <a:off x="222117" y="346906"/>
            <a:ext cx="8411955"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INSIGHTS</a:t>
            </a:r>
          </a:p>
        </p:txBody>
      </p:sp>
      <p:sp>
        <p:nvSpPr>
          <p:cNvPr name="TextBox 6" id="6"/>
          <p:cNvSpPr txBox="true"/>
          <p:nvPr/>
        </p:nvSpPr>
        <p:spPr>
          <a:xfrm rot="0">
            <a:off x="0" y="9034258"/>
            <a:ext cx="13807282" cy="118522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People having mortgage and rent take majority of loans</a:t>
            </a:r>
          </a:p>
          <a:p>
            <a:pPr marL="734059" indent="-367030" lvl="1">
              <a:lnSpc>
                <a:spcPts val="4759"/>
              </a:lnSpc>
              <a:buFont typeface="Arial"/>
              <a:buChar char="•"/>
            </a:pPr>
            <a:r>
              <a:rPr lang="en-US" sz="3399">
                <a:solidFill>
                  <a:srgbClr val="000000"/>
                </a:solidFill>
                <a:latin typeface="Canva Sans 1"/>
              </a:rPr>
              <a:t>The proportion of charged off to fully paid is similar in all cases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8690928" y="481873"/>
            <a:ext cx="9128807" cy="7607339"/>
          </a:xfrm>
          <a:custGeom>
            <a:avLst/>
            <a:gdLst/>
            <a:ahLst/>
            <a:cxnLst/>
            <a:rect r="r" b="b" t="t" l="l"/>
            <a:pathLst>
              <a:path h="7607339" w="9128807">
                <a:moveTo>
                  <a:pt x="0" y="0"/>
                </a:moveTo>
                <a:lnTo>
                  <a:pt x="9128807" y="0"/>
                </a:lnTo>
                <a:lnTo>
                  <a:pt x="9128807" y="7607339"/>
                </a:lnTo>
                <a:lnTo>
                  <a:pt x="0" y="7607339"/>
                </a:lnTo>
                <a:lnTo>
                  <a:pt x="0" y="0"/>
                </a:lnTo>
                <a:close/>
              </a:path>
            </a:pathLst>
          </a:custGeom>
          <a:blipFill>
            <a:blip r:embed="rId2"/>
            <a:stretch>
              <a:fillRect l="0" t="0" r="0" b="0"/>
            </a:stretch>
          </a:blipFill>
        </p:spPr>
      </p:sp>
      <p:sp>
        <p:nvSpPr>
          <p:cNvPr name="Freeform 3" id="3"/>
          <p:cNvSpPr/>
          <p:nvPr/>
        </p:nvSpPr>
        <p:spPr>
          <a:xfrm flipH="false" flipV="false" rot="0">
            <a:off x="419464" y="481873"/>
            <a:ext cx="7484199" cy="7629126"/>
          </a:xfrm>
          <a:custGeom>
            <a:avLst/>
            <a:gdLst/>
            <a:ahLst/>
            <a:cxnLst/>
            <a:rect r="r" b="b" t="t" l="l"/>
            <a:pathLst>
              <a:path h="7629126" w="7484199">
                <a:moveTo>
                  <a:pt x="0" y="0"/>
                </a:moveTo>
                <a:lnTo>
                  <a:pt x="7484198" y="0"/>
                </a:lnTo>
                <a:lnTo>
                  <a:pt x="7484198" y="7629126"/>
                </a:lnTo>
                <a:lnTo>
                  <a:pt x="0" y="7629126"/>
                </a:lnTo>
                <a:lnTo>
                  <a:pt x="0" y="0"/>
                </a:lnTo>
                <a:close/>
              </a:path>
            </a:pathLst>
          </a:custGeom>
          <a:blipFill>
            <a:blip r:embed="rId3"/>
            <a:stretch>
              <a:fillRect l="0" t="0" r="0" b="0"/>
            </a:stretch>
          </a:blipFill>
        </p:spPr>
      </p:sp>
      <p:sp>
        <p:nvSpPr>
          <p:cNvPr name="TextBox 4" id="4"/>
          <p:cNvSpPr txBox="true"/>
          <p:nvPr/>
        </p:nvSpPr>
        <p:spPr>
          <a:xfrm rot="0">
            <a:off x="0" y="8501697"/>
            <a:ext cx="17819735" cy="1785303"/>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Debt Consolidation was the top reason for taking loans</a:t>
            </a:r>
          </a:p>
          <a:p>
            <a:pPr marL="734059" indent="-367030" lvl="1">
              <a:lnSpc>
                <a:spcPts val="4759"/>
              </a:lnSpc>
              <a:buFont typeface="Arial"/>
              <a:buChar char="•"/>
            </a:pPr>
            <a:r>
              <a:rPr lang="en-US" sz="3399">
                <a:solidFill>
                  <a:srgbClr val="000000"/>
                </a:solidFill>
                <a:latin typeface="Canva Sans 1"/>
              </a:rPr>
              <a:t>Loans taken for renewable energy and business purposes were more likely to be charged off</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08476"/>
            <a:ext cx="8744680" cy="7446438"/>
          </a:xfrm>
          <a:custGeom>
            <a:avLst/>
            <a:gdLst/>
            <a:ahLst/>
            <a:cxnLst/>
            <a:rect r="r" b="b" t="t" l="l"/>
            <a:pathLst>
              <a:path h="7446438" w="8744680">
                <a:moveTo>
                  <a:pt x="0" y="0"/>
                </a:moveTo>
                <a:lnTo>
                  <a:pt x="8744680" y="0"/>
                </a:lnTo>
                <a:lnTo>
                  <a:pt x="8744680" y="7446437"/>
                </a:lnTo>
                <a:lnTo>
                  <a:pt x="0" y="7446437"/>
                </a:lnTo>
                <a:lnTo>
                  <a:pt x="0" y="0"/>
                </a:lnTo>
                <a:close/>
              </a:path>
            </a:pathLst>
          </a:custGeom>
          <a:blipFill>
            <a:blip r:embed="rId2"/>
            <a:stretch>
              <a:fillRect l="0" t="0" r="0" b="0"/>
            </a:stretch>
          </a:blipFill>
        </p:spPr>
      </p:sp>
      <p:sp>
        <p:nvSpPr>
          <p:cNvPr name="Freeform 3" id="3"/>
          <p:cNvSpPr/>
          <p:nvPr/>
        </p:nvSpPr>
        <p:spPr>
          <a:xfrm flipH="false" flipV="false" rot="0">
            <a:off x="399320" y="308476"/>
            <a:ext cx="8744680" cy="7446438"/>
          </a:xfrm>
          <a:custGeom>
            <a:avLst/>
            <a:gdLst/>
            <a:ahLst/>
            <a:cxnLst/>
            <a:rect r="r" b="b" t="t" l="l"/>
            <a:pathLst>
              <a:path h="7446438" w="8744680">
                <a:moveTo>
                  <a:pt x="0" y="0"/>
                </a:moveTo>
                <a:lnTo>
                  <a:pt x="8744680" y="0"/>
                </a:lnTo>
                <a:lnTo>
                  <a:pt x="8744680" y="7446437"/>
                </a:lnTo>
                <a:lnTo>
                  <a:pt x="0" y="7446437"/>
                </a:lnTo>
                <a:lnTo>
                  <a:pt x="0" y="0"/>
                </a:lnTo>
                <a:close/>
              </a:path>
            </a:pathLst>
          </a:custGeom>
          <a:blipFill>
            <a:blip r:embed="rId3"/>
            <a:stretch>
              <a:fillRect l="0" t="0" r="0" b="0"/>
            </a:stretch>
          </a:blipFill>
        </p:spPr>
      </p:sp>
      <p:sp>
        <p:nvSpPr>
          <p:cNvPr name="TextBox 4" id="4"/>
          <p:cNvSpPr txBox="true"/>
          <p:nvPr/>
        </p:nvSpPr>
        <p:spPr>
          <a:xfrm rot="0">
            <a:off x="-228044" y="7688238"/>
            <a:ext cx="17704995" cy="238537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Majority of sanctioned loans are granted to/taken by customers with over 10 years of work experience</a:t>
            </a:r>
          </a:p>
          <a:p>
            <a:pPr marL="734059" indent="-367030" lvl="1">
              <a:lnSpc>
                <a:spcPts val="4759"/>
              </a:lnSpc>
              <a:buFont typeface="Arial"/>
              <a:buChar char="•"/>
            </a:pPr>
            <a:r>
              <a:rPr lang="en-US" sz="3399">
                <a:solidFill>
                  <a:srgbClr val="000000"/>
                </a:solidFill>
                <a:latin typeface="Canva Sans 1"/>
              </a:rPr>
              <a:t>Interesting to note that years of experience have no relationship with share of loans charged off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745" y="41746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649" y="1968275"/>
            <a:ext cx="10610702"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a:rPr>
              <a:t>Table of</a:t>
            </a:r>
          </a:p>
        </p:txBody>
      </p:sp>
      <p:sp>
        <p:nvSpPr>
          <p:cNvPr name="TextBox 5" id="5"/>
          <p:cNvSpPr txBox="true"/>
          <p:nvPr/>
        </p:nvSpPr>
        <p:spPr>
          <a:xfrm rot="0">
            <a:off x="12359177" y="780189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a:rPr>
              <a:t>References</a:t>
            </a:r>
          </a:p>
        </p:txBody>
      </p:sp>
      <p:sp>
        <p:nvSpPr>
          <p:cNvPr name="TextBox 6" id="6"/>
          <p:cNvSpPr txBox="true"/>
          <p:nvPr/>
        </p:nvSpPr>
        <p:spPr>
          <a:xfrm rot="0">
            <a:off x="362880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7" id="7"/>
          <p:cNvSpPr txBox="true"/>
          <p:nvPr/>
        </p:nvSpPr>
        <p:spPr>
          <a:xfrm rot="0">
            <a:off x="649426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8" id="8"/>
          <p:cNvSpPr txBox="true"/>
          <p:nvPr/>
        </p:nvSpPr>
        <p:spPr>
          <a:xfrm rot="0">
            <a:off x="942688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9" id="9"/>
          <p:cNvSpPr txBox="true"/>
          <p:nvPr/>
        </p:nvSpPr>
        <p:spPr>
          <a:xfrm rot="0">
            <a:off x="1235917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0" id="10"/>
          <p:cNvSpPr txBox="true"/>
          <p:nvPr/>
        </p:nvSpPr>
        <p:spPr>
          <a:xfrm rot="0">
            <a:off x="3713044" y="5603199"/>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Data Overview</a:t>
            </a:r>
          </a:p>
        </p:txBody>
      </p:sp>
      <p:sp>
        <p:nvSpPr>
          <p:cNvPr name="TextBox 11" id="11"/>
          <p:cNvSpPr txBox="true"/>
          <p:nvPr/>
        </p:nvSpPr>
        <p:spPr>
          <a:xfrm rot="0">
            <a:off x="7046895" y="5603199"/>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Data Exploration</a:t>
            </a:r>
          </a:p>
        </p:txBody>
      </p:sp>
      <p:sp>
        <p:nvSpPr>
          <p:cNvPr name="TextBox 12" id="12"/>
          <p:cNvSpPr txBox="true"/>
          <p:nvPr/>
        </p:nvSpPr>
        <p:spPr>
          <a:xfrm rot="0">
            <a:off x="9612429" y="5436512"/>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Data Preprocessing</a:t>
            </a:r>
          </a:p>
        </p:txBody>
      </p:sp>
      <p:sp>
        <p:nvSpPr>
          <p:cNvPr name="TextBox 13" id="13"/>
          <p:cNvSpPr txBox="true"/>
          <p:nvPr/>
        </p:nvSpPr>
        <p:spPr>
          <a:xfrm rot="0">
            <a:off x="12562122" y="5436512"/>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Feature Engineering</a:t>
            </a:r>
          </a:p>
        </p:txBody>
      </p:sp>
      <p:sp>
        <p:nvSpPr>
          <p:cNvPr name="TextBox 14" id="14"/>
          <p:cNvSpPr txBox="true"/>
          <p:nvPr/>
        </p:nvSpPr>
        <p:spPr>
          <a:xfrm rot="0">
            <a:off x="3628807"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05</a:t>
            </a:r>
          </a:p>
        </p:txBody>
      </p:sp>
      <p:sp>
        <p:nvSpPr>
          <p:cNvPr name="TextBox 15" id="15"/>
          <p:cNvSpPr txBox="true"/>
          <p:nvPr/>
        </p:nvSpPr>
        <p:spPr>
          <a:xfrm rot="0">
            <a:off x="6494264"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06</a:t>
            </a:r>
          </a:p>
        </p:txBody>
      </p:sp>
      <p:sp>
        <p:nvSpPr>
          <p:cNvPr name="TextBox 16" id="16"/>
          <p:cNvSpPr txBox="true"/>
          <p:nvPr/>
        </p:nvSpPr>
        <p:spPr>
          <a:xfrm rot="0">
            <a:off x="9426884"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07</a:t>
            </a:r>
          </a:p>
        </p:txBody>
      </p:sp>
      <p:sp>
        <p:nvSpPr>
          <p:cNvPr name="TextBox 17" id="17"/>
          <p:cNvSpPr txBox="true"/>
          <p:nvPr/>
        </p:nvSpPr>
        <p:spPr>
          <a:xfrm rot="0">
            <a:off x="12359177"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08</a:t>
            </a:r>
          </a:p>
        </p:txBody>
      </p:sp>
      <p:sp>
        <p:nvSpPr>
          <p:cNvPr name="TextBox 18" id="18"/>
          <p:cNvSpPr txBox="true"/>
          <p:nvPr/>
        </p:nvSpPr>
        <p:spPr>
          <a:xfrm rot="0">
            <a:off x="3797280"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Model Selection</a:t>
            </a:r>
          </a:p>
        </p:txBody>
      </p:sp>
      <p:sp>
        <p:nvSpPr>
          <p:cNvPr name="TextBox 19" id="19"/>
          <p:cNvSpPr txBox="true"/>
          <p:nvPr/>
        </p:nvSpPr>
        <p:spPr>
          <a:xfrm rot="0">
            <a:off x="6662736" y="7666072"/>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Model Training and Evaluation</a:t>
            </a:r>
          </a:p>
        </p:txBody>
      </p:sp>
      <p:sp>
        <p:nvSpPr>
          <p:cNvPr name="TextBox 20" id="20"/>
          <p:cNvSpPr txBox="true"/>
          <p:nvPr/>
        </p:nvSpPr>
        <p:spPr>
          <a:xfrm rot="0">
            <a:off x="9612429" y="780189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Conclusion</a:t>
            </a:r>
          </a:p>
        </p:txBody>
      </p:sp>
      <p:sp>
        <p:nvSpPr>
          <p:cNvPr name="TextBox 21" id="21"/>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704665" y="0"/>
            <a:ext cx="8238865" cy="5053171"/>
          </a:xfrm>
          <a:custGeom>
            <a:avLst/>
            <a:gdLst/>
            <a:ahLst/>
            <a:cxnLst/>
            <a:rect r="r" b="b" t="t" l="l"/>
            <a:pathLst>
              <a:path h="5053171" w="8238865">
                <a:moveTo>
                  <a:pt x="0" y="0"/>
                </a:moveTo>
                <a:lnTo>
                  <a:pt x="8238865" y="0"/>
                </a:lnTo>
                <a:lnTo>
                  <a:pt x="8238865" y="5053171"/>
                </a:lnTo>
                <a:lnTo>
                  <a:pt x="0" y="5053171"/>
                </a:lnTo>
                <a:lnTo>
                  <a:pt x="0" y="0"/>
                </a:lnTo>
                <a:close/>
              </a:path>
            </a:pathLst>
          </a:custGeom>
          <a:blipFill>
            <a:blip r:embed="rId2"/>
            <a:stretch>
              <a:fillRect l="0" t="0" r="0" b="0"/>
            </a:stretch>
          </a:blipFill>
        </p:spPr>
      </p:sp>
      <p:sp>
        <p:nvSpPr>
          <p:cNvPr name="Freeform 3" id="3"/>
          <p:cNvSpPr/>
          <p:nvPr/>
        </p:nvSpPr>
        <p:spPr>
          <a:xfrm flipH="false" flipV="false" rot="0">
            <a:off x="9467193" y="0"/>
            <a:ext cx="8214697" cy="5038348"/>
          </a:xfrm>
          <a:custGeom>
            <a:avLst/>
            <a:gdLst/>
            <a:ahLst/>
            <a:cxnLst/>
            <a:rect r="r" b="b" t="t" l="l"/>
            <a:pathLst>
              <a:path h="5038348" w="8214697">
                <a:moveTo>
                  <a:pt x="0" y="0"/>
                </a:moveTo>
                <a:lnTo>
                  <a:pt x="8214698" y="0"/>
                </a:lnTo>
                <a:lnTo>
                  <a:pt x="8214698" y="5038348"/>
                </a:lnTo>
                <a:lnTo>
                  <a:pt x="0" y="5038348"/>
                </a:lnTo>
                <a:lnTo>
                  <a:pt x="0" y="0"/>
                </a:lnTo>
                <a:close/>
              </a:path>
            </a:pathLst>
          </a:custGeom>
          <a:blipFill>
            <a:blip r:embed="rId3"/>
            <a:stretch>
              <a:fillRect l="0" t="0" r="0" b="0"/>
            </a:stretch>
          </a:blipFill>
        </p:spPr>
      </p:sp>
      <p:sp>
        <p:nvSpPr>
          <p:cNvPr name="Freeform 4" id="4"/>
          <p:cNvSpPr/>
          <p:nvPr/>
        </p:nvSpPr>
        <p:spPr>
          <a:xfrm flipH="false" flipV="false" rot="0">
            <a:off x="704665" y="5223531"/>
            <a:ext cx="8238865" cy="5063469"/>
          </a:xfrm>
          <a:custGeom>
            <a:avLst/>
            <a:gdLst/>
            <a:ahLst/>
            <a:cxnLst/>
            <a:rect r="r" b="b" t="t" l="l"/>
            <a:pathLst>
              <a:path h="5063469" w="8238865">
                <a:moveTo>
                  <a:pt x="0" y="0"/>
                </a:moveTo>
                <a:lnTo>
                  <a:pt x="8238865" y="0"/>
                </a:lnTo>
                <a:lnTo>
                  <a:pt x="8238865" y="5063469"/>
                </a:lnTo>
                <a:lnTo>
                  <a:pt x="0" y="5063469"/>
                </a:lnTo>
                <a:lnTo>
                  <a:pt x="0" y="0"/>
                </a:lnTo>
                <a:close/>
              </a:path>
            </a:pathLst>
          </a:custGeom>
          <a:blipFill>
            <a:blip r:embed="rId4"/>
            <a:stretch>
              <a:fillRect l="0" t="0" r="0" b="0"/>
            </a:stretch>
          </a:blipFill>
        </p:spPr>
      </p:sp>
      <p:sp>
        <p:nvSpPr>
          <p:cNvPr name="Freeform 5" id="5"/>
          <p:cNvSpPr/>
          <p:nvPr/>
        </p:nvSpPr>
        <p:spPr>
          <a:xfrm flipH="false" flipV="false" rot="0">
            <a:off x="9467193" y="5223531"/>
            <a:ext cx="8238865" cy="5063469"/>
          </a:xfrm>
          <a:custGeom>
            <a:avLst/>
            <a:gdLst/>
            <a:ahLst/>
            <a:cxnLst/>
            <a:rect r="r" b="b" t="t" l="l"/>
            <a:pathLst>
              <a:path h="5063469" w="8238865">
                <a:moveTo>
                  <a:pt x="0" y="0"/>
                </a:moveTo>
                <a:lnTo>
                  <a:pt x="8238866" y="0"/>
                </a:lnTo>
                <a:lnTo>
                  <a:pt x="8238866" y="5063469"/>
                </a:lnTo>
                <a:lnTo>
                  <a:pt x="0" y="5063469"/>
                </a:lnTo>
                <a:lnTo>
                  <a:pt x="0" y="0"/>
                </a:lnTo>
                <a:close/>
              </a:path>
            </a:pathLst>
          </a:custGeom>
          <a:blipFill>
            <a:blip r:embed="rId5"/>
            <a:stretch>
              <a:fillRect l="0" t="0" r="0" b="0"/>
            </a:stretch>
          </a:blipFill>
        </p:spPr>
      </p:sp>
      <p:grpSp>
        <p:nvGrpSpPr>
          <p:cNvPr name="Group 6" id="6"/>
          <p:cNvGrpSpPr/>
          <p:nvPr/>
        </p:nvGrpSpPr>
        <p:grpSpPr>
          <a:xfrm rot="0">
            <a:off x="13156231" y="1473792"/>
            <a:ext cx="4103069" cy="2478537"/>
            <a:chOff x="0" y="0"/>
            <a:chExt cx="1080644" cy="652783"/>
          </a:xfrm>
        </p:grpSpPr>
        <p:sp>
          <p:nvSpPr>
            <p:cNvPr name="Freeform 7" id="7"/>
            <p:cNvSpPr/>
            <p:nvPr/>
          </p:nvSpPr>
          <p:spPr>
            <a:xfrm flipH="false" flipV="false" rot="0">
              <a:off x="0" y="0"/>
              <a:ext cx="1080644" cy="652783"/>
            </a:xfrm>
            <a:custGeom>
              <a:avLst/>
              <a:gdLst/>
              <a:ahLst/>
              <a:cxnLst/>
              <a:rect r="r" b="b" t="t" l="l"/>
              <a:pathLst>
                <a:path h="652783" w="1080644">
                  <a:moveTo>
                    <a:pt x="0" y="0"/>
                  </a:moveTo>
                  <a:lnTo>
                    <a:pt x="1080644" y="0"/>
                  </a:lnTo>
                  <a:lnTo>
                    <a:pt x="1080644" y="652783"/>
                  </a:lnTo>
                  <a:lnTo>
                    <a:pt x="0" y="652783"/>
                  </a:lnTo>
                  <a:close/>
                </a:path>
              </a:pathLst>
            </a:custGeom>
            <a:solidFill>
              <a:srgbClr val="98918F"/>
            </a:solidFill>
          </p:spPr>
        </p:sp>
        <p:sp>
          <p:nvSpPr>
            <p:cNvPr name="TextBox 8" id="8"/>
            <p:cNvSpPr txBox="true"/>
            <p:nvPr/>
          </p:nvSpPr>
          <p:spPr>
            <a:xfrm>
              <a:off x="0" y="-47625"/>
              <a:ext cx="1080644" cy="700408"/>
            </a:xfrm>
            <a:prstGeom prst="rect">
              <a:avLst/>
            </a:prstGeom>
          </p:spPr>
          <p:txBody>
            <a:bodyPr anchor="ctr" rtlCol="false" tIns="50800" lIns="50800" bIns="50800" rIns="50800"/>
            <a:lstStyle/>
            <a:p>
              <a:pPr algn="ctr">
                <a:lnSpc>
                  <a:spcPts val="2646"/>
                </a:lnSpc>
              </a:pPr>
            </a:p>
          </p:txBody>
        </p:sp>
      </p:grpSp>
      <p:sp>
        <p:nvSpPr>
          <p:cNvPr name="TextBox 9" id="9"/>
          <p:cNvSpPr txBox="true"/>
          <p:nvPr/>
        </p:nvSpPr>
        <p:spPr>
          <a:xfrm rot="0">
            <a:off x="13156231" y="1407117"/>
            <a:ext cx="4103069"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Majority of loan takers have no bankruptcies or tax liens against them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a:off x="0" y="1131131"/>
            <a:ext cx="4428095" cy="0"/>
          </a:xfrm>
          <a:prstGeom prst="line">
            <a:avLst/>
          </a:prstGeom>
          <a:ln cap="flat" w="76200">
            <a:solidFill>
              <a:srgbClr val="223289"/>
            </a:solidFill>
            <a:prstDash val="solid"/>
            <a:headEnd type="none" len="sm" w="sm"/>
            <a:tailEnd type="none" len="sm" w="sm"/>
          </a:ln>
        </p:spPr>
      </p:sp>
      <p:sp>
        <p:nvSpPr>
          <p:cNvPr name="Freeform 3" id="3"/>
          <p:cNvSpPr/>
          <p:nvPr/>
        </p:nvSpPr>
        <p:spPr>
          <a:xfrm flipH="false" flipV="false" rot="0">
            <a:off x="222117" y="1412389"/>
            <a:ext cx="8786868" cy="6427431"/>
          </a:xfrm>
          <a:custGeom>
            <a:avLst/>
            <a:gdLst/>
            <a:ahLst/>
            <a:cxnLst/>
            <a:rect r="r" b="b" t="t" l="l"/>
            <a:pathLst>
              <a:path h="6427431" w="8786868">
                <a:moveTo>
                  <a:pt x="0" y="0"/>
                </a:moveTo>
                <a:lnTo>
                  <a:pt x="8786868" y="0"/>
                </a:lnTo>
                <a:lnTo>
                  <a:pt x="8786868" y="6427431"/>
                </a:lnTo>
                <a:lnTo>
                  <a:pt x="0" y="6427431"/>
                </a:lnTo>
                <a:lnTo>
                  <a:pt x="0" y="0"/>
                </a:lnTo>
                <a:close/>
              </a:path>
            </a:pathLst>
          </a:custGeom>
          <a:blipFill>
            <a:blip r:embed="rId2"/>
            <a:stretch>
              <a:fillRect l="0" t="0" r="0" b="0"/>
            </a:stretch>
          </a:blipFill>
        </p:spPr>
      </p:sp>
      <p:sp>
        <p:nvSpPr>
          <p:cNvPr name="Freeform 4" id="4"/>
          <p:cNvSpPr/>
          <p:nvPr/>
        </p:nvSpPr>
        <p:spPr>
          <a:xfrm flipH="false" flipV="false" rot="0">
            <a:off x="9510356" y="1404420"/>
            <a:ext cx="8509921" cy="6435399"/>
          </a:xfrm>
          <a:custGeom>
            <a:avLst/>
            <a:gdLst/>
            <a:ahLst/>
            <a:cxnLst/>
            <a:rect r="r" b="b" t="t" l="l"/>
            <a:pathLst>
              <a:path h="6435399" w="8509921">
                <a:moveTo>
                  <a:pt x="0" y="0"/>
                </a:moveTo>
                <a:lnTo>
                  <a:pt x="8509921" y="0"/>
                </a:lnTo>
                <a:lnTo>
                  <a:pt x="8509921" y="6435400"/>
                </a:lnTo>
                <a:lnTo>
                  <a:pt x="0" y="6435400"/>
                </a:lnTo>
                <a:lnTo>
                  <a:pt x="0" y="0"/>
                </a:lnTo>
                <a:close/>
              </a:path>
            </a:pathLst>
          </a:custGeom>
          <a:blipFill>
            <a:blip r:embed="rId3"/>
            <a:stretch>
              <a:fillRect l="0" t="0" r="0" b="0"/>
            </a:stretch>
          </a:blipFill>
        </p:spPr>
      </p:sp>
      <p:sp>
        <p:nvSpPr>
          <p:cNvPr name="TextBox 5" id="5"/>
          <p:cNvSpPr txBox="true"/>
          <p:nvPr/>
        </p:nvSpPr>
        <p:spPr>
          <a:xfrm rot="0">
            <a:off x="222117" y="346906"/>
            <a:ext cx="8411955"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INSIGHTS</a:t>
            </a:r>
          </a:p>
        </p:txBody>
      </p:sp>
      <p:sp>
        <p:nvSpPr>
          <p:cNvPr name="TextBox 6" id="6"/>
          <p:cNvSpPr txBox="true"/>
          <p:nvPr/>
        </p:nvSpPr>
        <p:spPr>
          <a:xfrm rot="0">
            <a:off x="0" y="8437144"/>
            <a:ext cx="15212060" cy="1787684"/>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23289"/>
                </a:solidFill>
                <a:latin typeface="Canva Sans 1"/>
              </a:rPr>
              <a:t>Here, we have considered annual debt to annual income ratio.</a:t>
            </a:r>
          </a:p>
          <a:p>
            <a:pPr marL="734059" indent="-367030" lvl="1">
              <a:lnSpc>
                <a:spcPts val="4759"/>
              </a:lnSpc>
              <a:buFont typeface="Arial"/>
              <a:buChar char="•"/>
            </a:pPr>
            <a:r>
              <a:rPr lang="en-US" sz="3399">
                <a:solidFill>
                  <a:srgbClr val="223289"/>
                </a:solidFill>
                <a:latin typeface="Canva Sans 1"/>
              </a:rPr>
              <a:t>No, explicit relation between the ratio and annual income.</a:t>
            </a:r>
          </a:p>
          <a:p>
            <a:pPr marL="734059" indent="-367030" lvl="1">
              <a:lnSpc>
                <a:spcPts val="4759"/>
              </a:lnSpc>
              <a:buFont typeface="Arial"/>
              <a:buChar char="•"/>
            </a:pPr>
            <a:r>
              <a:rPr lang="en-US" sz="3399">
                <a:solidFill>
                  <a:srgbClr val="223289"/>
                </a:solidFill>
                <a:latin typeface="Canva Sans 1"/>
              </a:rPr>
              <a:t>Customers with higher debt to income ratio are more likely to default.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a:off x="0" y="1131131"/>
            <a:ext cx="4428095" cy="0"/>
          </a:xfrm>
          <a:prstGeom prst="line">
            <a:avLst/>
          </a:prstGeom>
          <a:ln cap="flat" w="76200">
            <a:solidFill>
              <a:srgbClr val="223289"/>
            </a:solidFill>
            <a:prstDash val="solid"/>
            <a:headEnd type="none" len="sm" w="sm"/>
            <a:tailEnd type="none" len="sm" w="sm"/>
          </a:ln>
        </p:spPr>
      </p:sp>
      <p:sp>
        <p:nvSpPr>
          <p:cNvPr name="Freeform 3" id="3"/>
          <p:cNvSpPr/>
          <p:nvPr/>
        </p:nvSpPr>
        <p:spPr>
          <a:xfrm flipH="false" flipV="false" rot="0">
            <a:off x="775618" y="1718049"/>
            <a:ext cx="8183113" cy="6022826"/>
          </a:xfrm>
          <a:custGeom>
            <a:avLst/>
            <a:gdLst/>
            <a:ahLst/>
            <a:cxnLst/>
            <a:rect r="r" b="b" t="t" l="l"/>
            <a:pathLst>
              <a:path h="6022826" w="8183113">
                <a:moveTo>
                  <a:pt x="0" y="0"/>
                </a:moveTo>
                <a:lnTo>
                  <a:pt x="8183113" y="0"/>
                </a:lnTo>
                <a:lnTo>
                  <a:pt x="8183113" y="6022825"/>
                </a:lnTo>
                <a:lnTo>
                  <a:pt x="0" y="6022825"/>
                </a:lnTo>
                <a:lnTo>
                  <a:pt x="0" y="0"/>
                </a:lnTo>
                <a:close/>
              </a:path>
            </a:pathLst>
          </a:custGeom>
          <a:blipFill>
            <a:blip r:embed="rId2"/>
            <a:stretch>
              <a:fillRect l="0" t="0" r="0" b="0"/>
            </a:stretch>
          </a:blipFill>
        </p:spPr>
      </p:sp>
      <p:sp>
        <p:nvSpPr>
          <p:cNvPr name="Freeform 4" id="4"/>
          <p:cNvSpPr/>
          <p:nvPr/>
        </p:nvSpPr>
        <p:spPr>
          <a:xfrm flipH="false" flipV="false" rot="0">
            <a:off x="9144000" y="1718049"/>
            <a:ext cx="8115300" cy="5987922"/>
          </a:xfrm>
          <a:custGeom>
            <a:avLst/>
            <a:gdLst/>
            <a:ahLst/>
            <a:cxnLst/>
            <a:rect r="r" b="b" t="t" l="l"/>
            <a:pathLst>
              <a:path h="5987922" w="8115300">
                <a:moveTo>
                  <a:pt x="0" y="0"/>
                </a:moveTo>
                <a:lnTo>
                  <a:pt x="8115300" y="0"/>
                </a:lnTo>
                <a:lnTo>
                  <a:pt x="8115300" y="5987922"/>
                </a:lnTo>
                <a:lnTo>
                  <a:pt x="0" y="5987922"/>
                </a:lnTo>
                <a:lnTo>
                  <a:pt x="0" y="0"/>
                </a:lnTo>
                <a:close/>
              </a:path>
            </a:pathLst>
          </a:custGeom>
          <a:blipFill>
            <a:blip r:embed="rId3"/>
            <a:stretch>
              <a:fillRect l="0" t="0" r="0" b="0"/>
            </a:stretch>
          </a:blipFill>
        </p:spPr>
      </p:sp>
      <p:sp>
        <p:nvSpPr>
          <p:cNvPr name="TextBox 5" id="5"/>
          <p:cNvSpPr txBox="true"/>
          <p:nvPr/>
        </p:nvSpPr>
        <p:spPr>
          <a:xfrm rot="0">
            <a:off x="222117" y="346906"/>
            <a:ext cx="8411955"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INSIGHTS</a:t>
            </a:r>
          </a:p>
        </p:txBody>
      </p:sp>
      <p:sp>
        <p:nvSpPr>
          <p:cNvPr name="TextBox 6" id="6"/>
          <p:cNvSpPr txBox="true"/>
          <p:nvPr/>
        </p:nvSpPr>
        <p:spPr>
          <a:xfrm rot="0">
            <a:off x="775618" y="8226649"/>
            <a:ext cx="17512382" cy="118284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23289"/>
                </a:solidFill>
                <a:latin typeface="Canva Sans 1"/>
              </a:rPr>
              <a:t>There is no obvious relationship between months since delinquency and ratio of total loans charged off per bin in the histogram.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4350042"/>
            <a:ext cx="6899678" cy="1546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DATA</a:t>
            </a:r>
          </a:p>
          <a:p>
            <a:pPr algn="just">
              <a:lnSpc>
                <a:spcPts val="6049"/>
              </a:lnSpc>
            </a:pPr>
            <a:r>
              <a:rPr lang="en-US" sz="5499" spc="175">
                <a:solidFill>
                  <a:srgbClr val="FFFFFF"/>
                </a:solidFill>
                <a:latin typeface="Open Sauce Medium"/>
              </a:rPr>
              <a:t>PREPROCESSING</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flipV="true">
            <a:off x="0" y="1131131"/>
            <a:ext cx="8460047" cy="0"/>
          </a:xfrm>
          <a:prstGeom prst="line">
            <a:avLst/>
          </a:prstGeom>
          <a:ln cap="flat" w="76200">
            <a:solidFill>
              <a:srgbClr val="223289"/>
            </a:solidFill>
            <a:prstDash val="solid"/>
            <a:headEnd type="none" len="sm" w="sm"/>
            <a:tailEnd type="none" len="sm" w="sm"/>
          </a:ln>
        </p:spPr>
      </p:sp>
      <p:sp>
        <p:nvSpPr>
          <p:cNvPr name="TextBox 3" id="3"/>
          <p:cNvSpPr txBox="true"/>
          <p:nvPr/>
        </p:nvSpPr>
        <p:spPr>
          <a:xfrm rot="0">
            <a:off x="222117" y="346906"/>
            <a:ext cx="11332909"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DATASET SNAPSHOT</a:t>
            </a:r>
          </a:p>
        </p:txBody>
      </p:sp>
      <p:graphicFrame>
        <p:nvGraphicFramePr>
          <p:cNvPr name="Table 4" id="4"/>
          <p:cNvGraphicFramePr>
            <a:graphicFrameLocks noGrp="true"/>
          </p:cNvGraphicFramePr>
          <p:nvPr/>
        </p:nvGraphicFramePr>
        <p:xfrm>
          <a:off x="0" y="3122143"/>
          <a:ext cx="18288000" cy="6928092"/>
        </p:xfrm>
        <a:graphic>
          <a:graphicData uri="http://schemas.openxmlformats.org/drawingml/2006/table">
            <a:tbl>
              <a:tblPr/>
              <a:tblGrid>
                <a:gridCol w="961356"/>
                <a:gridCol w="961356"/>
                <a:gridCol w="961356"/>
                <a:gridCol w="983600"/>
                <a:gridCol w="961356"/>
                <a:gridCol w="961356"/>
                <a:gridCol w="961356"/>
                <a:gridCol w="961356"/>
                <a:gridCol w="961356"/>
                <a:gridCol w="961356"/>
                <a:gridCol w="961356"/>
                <a:gridCol w="961356"/>
                <a:gridCol w="961356"/>
                <a:gridCol w="961356"/>
                <a:gridCol w="961356"/>
                <a:gridCol w="961356"/>
                <a:gridCol w="961356"/>
                <a:gridCol w="961356"/>
                <a:gridCol w="961356"/>
              </a:tblGrid>
              <a:tr h="1537214">
                <a:tc>
                  <a:txBody>
                    <a:bodyPr anchor="t" rtlCol="false"/>
                    <a:lstStyle/>
                    <a:p>
                      <a:pPr algn="ctr">
                        <a:lnSpc>
                          <a:spcPts val="181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Loan 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Loan Status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Current Loan Amount</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Credit Score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Annual Income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Years in current job</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Home Ownership</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Purpose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Monthly Debt</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Years of Credit History</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Months since last delinquent</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Number of Open Accounts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Number of Credit Problems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Current Credit Balance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Maximum Open Credit</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Bankruptcies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Tax Liens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r>
              <a:tr h="1337251">
                <a:tc>
                  <a:txBody>
                    <a:bodyPr anchor="t" rtlCol="false"/>
                    <a:lstStyle/>
                    <a:p>
                      <a:pPr algn="ctr">
                        <a:lnSpc>
                          <a:spcPts val="1819"/>
                        </a:lnSpc>
                        <a:defRPr/>
                      </a:pPr>
                      <a:r>
                        <a:rPr lang="en-US" sz="1299">
                          <a:solidFill>
                            <a:srgbClr val="000000"/>
                          </a:solidFill>
                          <a:latin typeface="Canva Sans 1 Bold"/>
                        </a:rPr>
                        <a:t>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a:rPr>
                        <a:t>L-18553-88177a-12bsdc-aa-1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Fully Paid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445412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Short 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709.0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1167493.0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 years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Home Mortgage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Home Improvements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5214.74</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17.2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228190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416746.0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1337251">
                <a:tc>
                  <a:txBody>
                    <a:bodyPr anchor="t" rtlCol="false"/>
                    <a:lstStyle/>
                    <a:p>
                      <a:pPr algn="ctr">
                        <a:lnSpc>
                          <a:spcPts val="1819"/>
                        </a:lnSpc>
                        <a:defRPr/>
                      </a:pPr>
                      <a:r>
                        <a:rPr lang="en-US" sz="1299">
                          <a:solidFill>
                            <a:srgbClr val="000000"/>
                          </a:solidFill>
                          <a:latin typeface="Canva Sans 1 Bold"/>
                        </a:rPr>
                        <a:t>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a:rPr>
                        <a:t>L-18553-88177a-12bsdc-aa-2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Fully Paid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262328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Short 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10+ years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Home Mortgage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Debt Consolidation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33295.98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21.1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35</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229976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850784.0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1337251">
                <a:tc>
                  <a:txBody>
                    <a:bodyPr anchor="t" rtlCol="false"/>
                    <a:lstStyle/>
                    <a:p>
                      <a:pPr algn="ctr">
                        <a:lnSpc>
                          <a:spcPts val="1819"/>
                        </a:lnSpc>
                        <a:defRPr/>
                      </a:pPr>
                      <a:r>
                        <a:rPr lang="en-US" sz="1299">
                          <a:solidFill>
                            <a:srgbClr val="000000"/>
                          </a:solidFill>
                          <a:latin typeface="Canva Sans 1 Bold"/>
                        </a:rPr>
                        <a:t>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a:rPr>
                        <a:t>L-18553-88177a-12bsdc-aa-3</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Fully Paid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99999999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Short 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741.0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2231892.0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 years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Own Home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Debt Consolidation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29200.53</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14.9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297996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750090.0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1379126">
                <a:tc>
                  <a:txBody>
                    <a:bodyPr anchor="t" rtlCol="false"/>
                    <a:lstStyle/>
                    <a:p>
                      <a:pPr algn="ctr">
                        <a:lnSpc>
                          <a:spcPts val="1819"/>
                        </a:lnSpc>
                        <a:defRPr/>
                      </a:pPr>
                      <a:r>
                        <a:rPr lang="en-US" sz="1299">
                          <a:solidFill>
                            <a:srgbClr val="000000"/>
                          </a:solidFill>
                          <a:latin typeface="Canva Sans 1 Bold"/>
                        </a:rPr>
                        <a:t>3</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a:rPr>
                        <a:t>L-18553-88177a-12bsdc-aa-4</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Fully Paid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347666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Long 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721.0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806949.0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 years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Own Home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Debt Consolidation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8741.90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12.0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256329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386958.0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0" y="1654886"/>
            <a:ext cx="10958871"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1"/>
              </a:rPr>
              <a:t>Just to refresh, this is how our dataset looks like:</a:t>
            </a:r>
          </a:p>
        </p:txBody>
      </p:sp>
      <p:sp>
        <p:nvSpPr>
          <p:cNvPr name="TextBox 6" id="6"/>
          <p:cNvSpPr txBox="true"/>
          <p:nvPr/>
        </p:nvSpPr>
        <p:spPr>
          <a:xfrm rot="0">
            <a:off x="33358" y="2355177"/>
            <a:ext cx="544607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100000 rows, 18 columns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flipV="true">
            <a:off x="0" y="1131131"/>
            <a:ext cx="12853923" cy="0"/>
          </a:xfrm>
          <a:prstGeom prst="line">
            <a:avLst/>
          </a:prstGeom>
          <a:ln cap="flat" w="76200">
            <a:solidFill>
              <a:srgbClr val="223289"/>
            </a:solidFill>
            <a:prstDash val="solid"/>
            <a:headEnd type="none" len="sm" w="sm"/>
            <a:tailEnd type="none" len="sm" w="sm"/>
          </a:ln>
        </p:spPr>
      </p:sp>
      <p:graphicFrame>
        <p:nvGraphicFramePr>
          <p:cNvPr name="Table 3" id="3"/>
          <p:cNvGraphicFramePr>
            <a:graphicFrameLocks noGrp="true"/>
          </p:cNvGraphicFramePr>
          <p:nvPr/>
        </p:nvGraphicFramePr>
        <p:xfrm>
          <a:off x="371485" y="1529750"/>
          <a:ext cx="17545029" cy="8362950"/>
        </p:xfrm>
        <a:graphic>
          <a:graphicData uri="http://schemas.openxmlformats.org/drawingml/2006/table">
            <a:tbl>
              <a:tblPr/>
              <a:tblGrid>
                <a:gridCol w="5848343"/>
                <a:gridCol w="5848343"/>
                <a:gridCol w="5848343"/>
              </a:tblGrid>
              <a:tr h="696913">
                <a:tc>
                  <a:txBody>
                    <a:bodyPr anchor="t" rtlCol="false"/>
                    <a:lstStyle/>
                    <a:p>
                      <a:pPr algn="l">
                        <a:lnSpc>
                          <a:spcPts val="4060"/>
                        </a:lnSpc>
                        <a:defRPr/>
                      </a:pPr>
                      <a:r>
                        <a:rPr lang="en-US" sz="2900">
                          <a:solidFill>
                            <a:srgbClr val="000000"/>
                          </a:solidFill>
                          <a:latin typeface="Open Sauce Bold"/>
                        </a:rPr>
                        <a:t>Columns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Bold"/>
                        </a:rPr>
                        <a:t>Count of </a:t>
                      </a:r>
                      <a:r>
                        <a:rPr lang="en-US" sz="2900">
                          <a:solidFill>
                            <a:srgbClr val="000000"/>
                          </a:solidFill>
                          <a:latin typeface="Open Sauce Bold"/>
                        </a:rPr>
                        <a:t>Null Values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Bold"/>
                        </a:rPr>
                        <a:t>Null Values Handling </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2">
                <a:tc>
                  <a:txBody>
                    <a:bodyPr anchor="t" rtlCol="false"/>
                    <a:lstStyle/>
                    <a:p>
                      <a:pPr algn="l">
                        <a:lnSpc>
                          <a:spcPts val="4060"/>
                        </a:lnSpc>
                        <a:defRPr/>
                      </a:pPr>
                      <a:r>
                        <a:rPr lang="en-US" sz="2900">
                          <a:solidFill>
                            <a:srgbClr val="000000"/>
                          </a:solidFill>
                          <a:latin typeface="Open Sauce"/>
                        </a:rPr>
                        <a:t>Loan ID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2">
                <a:tc>
                  <a:txBody>
                    <a:bodyPr anchor="t" rtlCol="false"/>
                    <a:lstStyle/>
                    <a:p>
                      <a:pPr algn="l">
                        <a:lnSpc>
                          <a:spcPts val="4060"/>
                        </a:lnSpc>
                        <a:defRPr/>
                      </a:pPr>
                      <a:r>
                        <a:rPr lang="en-US" sz="2900">
                          <a:solidFill>
                            <a:srgbClr val="000000"/>
                          </a:solidFill>
                          <a:latin typeface="Open Sauce"/>
                        </a:rPr>
                        <a:t>Loan Status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2">
                <a:tc>
                  <a:txBody>
                    <a:bodyPr anchor="t" rtlCol="false"/>
                    <a:lstStyle/>
                    <a:p>
                      <a:pPr algn="l">
                        <a:lnSpc>
                          <a:spcPts val="4060"/>
                        </a:lnSpc>
                        <a:defRPr/>
                      </a:pPr>
                      <a:r>
                        <a:rPr lang="en-US" sz="2900">
                          <a:solidFill>
                            <a:srgbClr val="000000"/>
                          </a:solidFill>
                          <a:latin typeface="Open Sauce"/>
                        </a:rPr>
                        <a:t>Current Loan Amount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2">
                <a:tc>
                  <a:txBody>
                    <a:bodyPr anchor="t" rtlCol="false"/>
                    <a:lstStyle/>
                    <a:p>
                      <a:pPr algn="l">
                        <a:lnSpc>
                          <a:spcPts val="4060"/>
                        </a:lnSpc>
                        <a:defRPr/>
                      </a:pPr>
                      <a:r>
                        <a:rPr lang="en-US" sz="2900">
                          <a:solidFill>
                            <a:srgbClr val="000000"/>
                          </a:solidFill>
                          <a:latin typeface="Open Sauce"/>
                        </a:rPr>
                        <a:t>Term</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3">
                <a:tc>
                  <a:txBody>
                    <a:bodyPr anchor="t" rtlCol="false"/>
                    <a:lstStyle/>
                    <a:p>
                      <a:pPr algn="l">
                        <a:lnSpc>
                          <a:spcPts val="4060"/>
                        </a:lnSpc>
                        <a:defRPr/>
                      </a:pPr>
                      <a:r>
                        <a:rPr lang="en-US" sz="2900">
                          <a:solidFill>
                            <a:srgbClr val="000000"/>
                          </a:solidFill>
                          <a:latin typeface="Open Sauce"/>
                        </a:rPr>
                        <a:t>Credit Score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19154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FILL WITH MEDIAN VALUE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3">
                <a:tc>
                  <a:txBody>
                    <a:bodyPr anchor="t" rtlCol="false"/>
                    <a:lstStyle/>
                    <a:p>
                      <a:pPr algn="l">
                        <a:lnSpc>
                          <a:spcPts val="4060"/>
                        </a:lnSpc>
                        <a:defRPr/>
                      </a:pPr>
                      <a:r>
                        <a:rPr lang="en-US" sz="2900">
                          <a:solidFill>
                            <a:srgbClr val="000000"/>
                          </a:solidFill>
                          <a:latin typeface="Open Sauce"/>
                        </a:rPr>
                        <a:t>Annual Income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19154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FILL WITH MEDIAN VALUE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3">
                <a:tc>
                  <a:txBody>
                    <a:bodyPr anchor="t" rtlCol="false"/>
                    <a:lstStyle/>
                    <a:p>
                      <a:pPr algn="l">
                        <a:lnSpc>
                          <a:spcPts val="4060"/>
                        </a:lnSpc>
                        <a:defRPr/>
                      </a:pPr>
                      <a:r>
                        <a:rPr lang="en-US" sz="2900">
                          <a:solidFill>
                            <a:srgbClr val="000000"/>
                          </a:solidFill>
                          <a:latin typeface="Open Sauce"/>
                        </a:rPr>
                        <a:t>Years in current job</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4222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FILL WITH MEDIAN VALUE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2">
                <a:tc>
                  <a:txBody>
                    <a:bodyPr anchor="t" rtlCol="false"/>
                    <a:lstStyle/>
                    <a:p>
                      <a:pPr algn="l">
                        <a:lnSpc>
                          <a:spcPts val="4060"/>
                        </a:lnSpc>
                        <a:defRPr/>
                      </a:pPr>
                      <a:r>
                        <a:rPr lang="en-US" sz="2900">
                          <a:solidFill>
                            <a:srgbClr val="000000"/>
                          </a:solidFill>
                          <a:latin typeface="Open Sauce"/>
                        </a:rPr>
                        <a:t>Home Ownership</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2">
                <a:tc>
                  <a:txBody>
                    <a:bodyPr anchor="t" rtlCol="false"/>
                    <a:lstStyle/>
                    <a:p>
                      <a:pPr algn="l">
                        <a:lnSpc>
                          <a:spcPts val="4060"/>
                        </a:lnSpc>
                        <a:defRPr/>
                      </a:pPr>
                      <a:r>
                        <a:rPr lang="en-US" sz="2900">
                          <a:solidFill>
                            <a:srgbClr val="000000"/>
                          </a:solidFill>
                          <a:latin typeface="Open Sauce"/>
                        </a:rPr>
                        <a:t>Purpose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2">
                <a:tc>
                  <a:txBody>
                    <a:bodyPr anchor="t" rtlCol="false"/>
                    <a:lstStyle/>
                    <a:p>
                      <a:pPr algn="l">
                        <a:lnSpc>
                          <a:spcPts val="4060"/>
                        </a:lnSpc>
                        <a:defRPr/>
                      </a:pPr>
                      <a:r>
                        <a:rPr lang="en-US" sz="2900">
                          <a:solidFill>
                            <a:srgbClr val="000000"/>
                          </a:solidFill>
                          <a:latin typeface="Open Sauce"/>
                        </a:rPr>
                        <a:t>Monthly Debt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12">
                <a:tc>
                  <a:txBody>
                    <a:bodyPr anchor="t" rtlCol="false"/>
                    <a:lstStyle/>
                    <a:p>
                      <a:pPr algn="l">
                        <a:lnSpc>
                          <a:spcPts val="4060"/>
                        </a:lnSpc>
                        <a:defRPr/>
                      </a:pPr>
                      <a:r>
                        <a:rPr lang="en-US" sz="2900">
                          <a:solidFill>
                            <a:srgbClr val="000000"/>
                          </a:solidFill>
                          <a:latin typeface="Open Sauce"/>
                        </a:rPr>
                        <a:t>Years of Credit History</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222117" y="346906"/>
            <a:ext cx="11332909"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HANDLING MISSING VALUES</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71485" y="1676515"/>
          <a:ext cx="17376033" cy="5581650"/>
        </p:xfrm>
        <a:graphic>
          <a:graphicData uri="http://schemas.openxmlformats.org/drawingml/2006/table">
            <a:tbl>
              <a:tblPr/>
              <a:tblGrid>
                <a:gridCol w="6506816"/>
                <a:gridCol w="4906620"/>
                <a:gridCol w="5962598"/>
              </a:tblGrid>
              <a:tr h="697706">
                <a:tc>
                  <a:txBody>
                    <a:bodyPr anchor="t" rtlCol="false"/>
                    <a:lstStyle/>
                    <a:p>
                      <a:pPr algn="l">
                        <a:lnSpc>
                          <a:spcPts val="4060"/>
                        </a:lnSpc>
                        <a:defRPr/>
                      </a:pPr>
                      <a:r>
                        <a:rPr lang="en-US" sz="2900">
                          <a:solidFill>
                            <a:srgbClr val="000000"/>
                          </a:solidFill>
                          <a:latin typeface="Open Sauce Bold"/>
                        </a:rPr>
                        <a:t>Columns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Bold"/>
                        </a:rPr>
                        <a:t>Count of </a:t>
                      </a:r>
                      <a:r>
                        <a:rPr lang="en-US" sz="2900">
                          <a:solidFill>
                            <a:srgbClr val="000000"/>
                          </a:solidFill>
                          <a:latin typeface="Open Sauce Bold"/>
                        </a:rPr>
                        <a:t>Null Values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Bold"/>
                        </a:rPr>
                        <a:t>Null Values Handling </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7706">
                <a:tc>
                  <a:txBody>
                    <a:bodyPr anchor="t" rtlCol="false"/>
                    <a:lstStyle/>
                    <a:p>
                      <a:pPr algn="l">
                        <a:lnSpc>
                          <a:spcPts val="4060"/>
                        </a:lnSpc>
                        <a:defRPr/>
                      </a:pPr>
                      <a:r>
                        <a:rPr lang="en-US" sz="2900">
                          <a:solidFill>
                            <a:srgbClr val="000000"/>
                          </a:solidFill>
                          <a:latin typeface="Open Sauce"/>
                        </a:rPr>
                        <a:t>Months since last delinquent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53141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REMOVE COLUMN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7706">
                <a:tc>
                  <a:txBody>
                    <a:bodyPr anchor="t" rtlCol="false"/>
                    <a:lstStyle/>
                    <a:p>
                      <a:pPr algn="l">
                        <a:lnSpc>
                          <a:spcPts val="4060"/>
                        </a:lnSpc>
                        <a:defRPr/>
                      </a:pPr>
                      <a:r>
                        <a:rPr lang="en-US" sz="2900">
                          <a:solidFill>
                            <a:srgbClr val="000000"/>
                          </a:solidFill>
                          <a:latin typeface="Open Sauce"/>
                        </a:rPr>
                        <a:t>Number of Open Accounts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7706">
                <a:tc>
                  <a:txBody>
                    <a:bodyPr anchor="t" rtlCol="false"/>
                    <a:lstStyle/>
                    <a:p>
                      <a:pPr algn="l">
                        <a:lnSpc>
                          <a:spcPts val="4060"/>
                        </a:lnSpc>
                        <a:defRPr/>
                      </a:pPr>
                      <a:r>
                        <a:rPr lang="en-US" sz="2900">
                          <a:solidFill>
                            <a:srgbClr val="000000"/>
                          </a:solidFill>
                          <a:latin typeface="Open Sauce"/>
                        </a:rPr>
                        <a:t>Number of Credit Problems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7706">
                <a:tc>
                  <a:txBody>
                    <a:bodyPr anchor="t" rtlCol="false"/>
                    <a:lstStyle/>
                    <a:p>
                      <a:pPr algn="l">
                        <a:lnSpc>
                          <a:spcPts val="4060"/>
                        </a:lnSpc>
                        <a:defRPr/>
                      </a:pPr>
                      <a:r>
                        <a:rPr lang="en-US" sz="2900">
                          <a:solidFill>
                            <a:srgbClr val="000000"/>
                          </a:solidFill>
                          <a:latin typeface="Open Sauce"/>
                        </a:rPr>
                        <a:t>Current Credit Balance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7706">
                <a:tc>
                  <a:txBody>
                    <a:bodyPr anchor="t" rtlCol="false"/>
                    <a:lstStyle/>
                    <a:p>
                      <a:pPr algn="l">
                        <a:lnSpc>
                          <a:spcPts val="4060"/>
                        </a:lnSpc>
                        <a:defRPr/>
                      </a:pPr>
                      <a:r>
                        <a:rPr lang="en-US" sz="2900">
                          <a:solidFill>
                            <a:srgbClr val="000000"/>
                          </a:solidFill>
                          <a:latin typeface="Open Sauce"/>
                        </a:rPr>
                        <a:t>Maximum Open Credit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FILL WITH </a:t>
                      </a:r>
                      <a:r>
                        <a:rPr lang="en-US" sz="2900">
                          <a:solidFill>
                            <a:srgbClr val="000000"/>
                          </a:solidFill>
                          <a:latin typeface="Open Sauce"/>
                        </a:rPr>
                        <a:t>MEDIAN VALUE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7706">
                <a:tc>
                  <a:txBody>
                    <a:bodyPr anchor="t" rtlCol="false"/>
                    <a:lstStyle/>
                    <a:p>
                      <a:pPr algn="l">
                        <a:lnSpc>
                          <a:spcPts val="4060"/>
                        </a:lnSpc>
                        <a:defRPr/>
                      </a:pPr>
                      <a:r>
                        <a:rPr lang="en-US" sz="2900">
                          <a:solidFill>
                            <a:srgbClr val="000000"/>
                          </a:solidFill>
                          <a:latin typeface="Open Sauce"/>
                        </a:rPr>
                        <a:t>Bankruptcies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204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FILL WITH </a:t>
                      </a:r>
                      <a:r>
                        <a:rPr lang="en-US" sz="2900">
                          <a:solidFill>
                            <a:srgbClr val="000000"/>
                          </a:solidFill>
                          <a:latin typeface="Open Sauce"/>
                        </a:rPr>
                        <a:t>MEDIAN VALUE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7706">
                <a:tc>
                  <a:txBody>
                    <a:bodyPr anchor="t" rtlCol="false"/>
                    <a:lstStyle/>
                    <a:p>
                      <a:pPr algn="l">
                        <a:lnSpc>
                          <a:spcPts val="4060"/>
                        </a:lnSpc>
                        <a:defRPr/>
                      </a:pPr>
                      <a:r>
                        <a:rPr lang="en-US" sz="2900">
                          <a:solidFill>
                            <a:srgbClr val="000000"/>
                          </a:solidFill>
                          <a:latin typeface="Open Sauce"/>
                        </a:rPr>
                        <a:t>Tax Liens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10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60"/>
                        </a:lnSpc>
                        <a:defRPr/>
                      </a:pPr>
                      <a:r>
                        <a:rPr lang="en-US" sz="2900">
                          <a:solidFill>
                            <a:srgbClr val="000000"/>
                          </a:solidFill>
                          <a:latin typeface="Open Sauce"/>
                        </a:rPr>
                        <a:t>FILL WITH MEDIAN VALUE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AutoShape 3" id="3"/>
          <p:cNvSpPr/>
          <p:nvPr/>
        </p:nvSpPr>
        <p:spPr>
          <a:xfrm flipH="true" flipV="true">
            <a:off x="0" y="1131131"/>
            <a:ext cx="12853923" cy="0"/>
          </a:xfrm>
          <a:prstGeom prst="line">
            <a:avLst/>
          </a:prstGeom>
          <a:ln cap="flat" w="76200">
            <a:solidFill>
              <a:srgbClr val="223289"/>
            </a:solidFill>
            <a:prstDash val="solid"/>
            <a:headEnd type="none" len="sm" w="sm"/>
            <a:tailEnd type="none" len="sm" w="sm"/>
          </a:ln>
        </p:spPr>
      </p:sp>
      <p:sp>
        <p:nvSpPr>
          <p:cNvPr name="TextBox 4" id="4"/>
          <p:cNvSpPr txBox="true"/>
          <p:nvPr/>
        </p:nvSpPr>
        <p:spPr>
          <a:xfrm rot="0">
            <a:off x="222117" y="346906"/>
            <a:ext cx="11332909"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HANDLING MISSING VALUES</a:t>
            </a:r>
          </a:p>
        </p:txBody>
      </p:sp>
      <p:sp>
        <p:nvSpPr>
          <p:cNvPr name="TextBox 5" id="5"/>
          <p:cNvSpPr txBox="true"/>
          <p:nvPr/>
        </p:nvSpPr>
        <p:spPr>
          <a:xfrm rot="0">
            <a:off x="4455" y="7734415"/>
            <a:ext cx="18283545" cy="2387759"/>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Removed the ‘Months since last delinquent’ column since &gt;50% values were missing</a:t>
            </a:r>
          </a:p>
          <a:p>
            <a:pPr marL="734059" indent="-367030" lvl="1">
              <a:lnSpc>
                <a:spcPts val="4759"/>
              </a:lnSpc>
              <a:buFont typeface="Arial"/>
              <a:buChar char="•"/>
            </a:pPr>
            <a:r>
              <a:rPr lang="en-US" sz="3399">
                <a:solidFill>
                  <a:srgbClr val="000000"/>
                </a:solidFill>
                <a:latin typeface="Canva Sans 1"/>
              </a:rPr>
              <a:t>Changed years in current job from </a:t>
            </a:r>
          </a:p>
          <a:p>
            <a:pPr marL="734059" indent="-367030" lvl="1">
              <a:lnSpc>
                <a:spcPts val="4759"/>
              </a:lnSpc>
              <a:buFont typeface="Arial"/>
              <a:buChar char="•"/>
            </a:pPr>
            <a:r>
              <a:rPr lang="en-US" sz="3399">
                <a:solidFill>
                  <a:srgbClr val="000000"/>
                </a:solidFill>
                <a:latin typeface="Canva Sans 1"/>
              </a:rPr>
              <a:t>After the changes given in the table, our data contains no null values</a:t>
            </a:r>
          </a:p>
          <a:p>
            <a:pPr>
              <a:lnSpc>
                <a:spcPts val="475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flipV="true">
            <a:off x="0" y="1131131"/>
            <a:ext cx="17259300" cy="0"/>
          </a:xfrm>
          <a:prstGeom prst="line">
            <a:avLst/>
          </a:prstGeom>
          <a:ln cap="flat" w="76200">
            <a:solidFill>
              <a:srgbClr val="223289"/>
            </a:solidFill>
            <a:prstDash val="solid"/>
            <a:headEnd type="none" len="sm" w="sm"/>
            <a:tailEnd type="none" len="sm" w="sm"/>
          </a:ln>
        </p:spPr>
      </p:sp>
      <p:sp>
        <p:nvSpPr>
          <p:cNvPr name="Freeform 3" id="3"/>
          <p:cNvSpPr/>
          <p:nvPr/>
        </p:nvSpPr>
        <p:spPr>
          <a:xfrm flipH="false" flipV="false" rot="0">
            <a:off x="569636" y="2184561"/>
            <a:ext cx="8527921" cy="7246268"/>
          </a:xfrm>
          <a:custGeom>
            <a:avLst/>
            <a:gdLst/>
            <a:ahLst/>
            <a:cxnLst/>
            <a:rect r="r" b="b" t="t" l="l"/>
            <a:pathLst>
              <a:path h="7246268" w="8527921">
                <a:moveTo>
                  <a:pt x="0" y="0"/>
                </a:moveTo>
                <a:lnTo>
                  <a:pt x="8527920" y="0"/>
                </a:lnTo>
                <a:lnTo>
                  <a:pt x="8527920" y="7246267"/>
                </a:lnTo>
                <a:lnTo>
                  <a:pt x="0" y="7246267"/>
                </a:lnTo>
                <a:lnTo>
                  <a:pt x="0" y="0"/>
                </a:lnTo>
                <a:close/>
              </a:path>
            </a:pathLst>
          </a:custGeom>
          <a:blipFill>
            <a:blip r:embed="rId2"/>
            <a:stretch>
              <a:fillRect l="0" t="0" r="0" b="0"/>
            </a:stretch>
          </a:blipFill>
        </p:spPr>
      </p:sp>
      <p:sp>
        <p:nvSpPr>
          <p:cNvPr name="Freeform 4" id="4"/>
          <p:cNvSpPr/>
          <p:nvPr/>
        </p:nvSpPr>
        <p:spPr>
          <a:xfrm flipH="false" flipV="false" rot="0">
            <a:off x="10039030" y="5015262"/>
            <a:ext cx="6398532" cy="4415567"/>
          </a:xfrm>
          <a:custGeom>
            <a:avLst/>
            <a:gdLst/>
            <a:ahLst/>
            <a:cxnLst/>
            <a:rect r="r" b="b" t="t" l="l"/>
            <a:pathLst>
              <a:path h="4415567" w="6398532">
                <a:moveTo>
                  <a:pt x="0" y="0"/>
                </a:moveTo>
                <a:lnTo>
                  <a:pt x="6398532" y="0"/>
                </a:lnTo>
                <a:lnTo>
                  <a:pt x="6398532" y="4415566"/>
                </a:lnTo>
                <a:lnTo>
                  <a:pt x="0" y="4415566"/>
                </a:lnTo>
                <a:lnTo>
                  <a:pt x="0" y="0"/>
                </a:lnTo>
                <a:close/>
              </a:path>
            </a:pathLst>
          </a:custGeom>
          <a:blipFill>
            <a:blip r:embed="rId3"/>
            <a:stretch>
              <a:fillRect l="0" t="-1576" r="0" b="-1576"/>
            </a:stretch>
          </a:blipFill>
        </p:spPr>
      </p:sp>
      <p:sp>
        <p:nvSpPr>
          <p:cNvPr name="TextBox 5" id="5"/>
          <p:cNvSpPr txBox="true"/>
          <p:nvPr/>
        </p:nvSpPr>
        <p:spPr>
          <a:xfrm rot="0">
            <a:off x="222117" y="346906"/>
            <a:ext cx="15974604"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HANDLING OUTLIERS : CREDIT SCORE</a:t>
            </a:r>
          </a:p>
        </p:txBody>
      </p:sp>
      <p:sp>
        <p:nvSpPr>
          <p:cNvPr name="TextBox 6" id="6"/>
          <p:cNvSpPr txBox="true"/>
          <p:nvPr/>
        </p:nvSpPr>
        <p:spPr>
          <a:xfrm rot="0">
            <a:off x="9097556" y="1888357"/>
            <a:ext cx="9190444" cy="2686245"/>
          </a:xfrm>
          <a:prstGeom prst="rect">
            <a:avLst/>
          </a:prstGeom>
        </p:spPr>
        <p:txBody>
          <a:bodyPr anchor="t" rtlCol="false" tIns="0" lIns="0" bIns="0" rIns="0">
            <a:spAutoFit/>
          </a:bodyPr>
          <a:lstStyle/>
          <a:p>
            <a:pPr marL="544840" indent="-272420" lvl="1">
              <a:lnSpc>
                <a:spcPts val="3533"/>
              </a:lnSpc>
              <a:buFont typeface="Arial"/>
              <a:buChar char="•"/>
            </a:pPr>
            <a:r>
              <a:rPr lang="en-US" sz="2523">
                <a:solidFill>
                  <a:srgbClr val="000000"/>
                </a:solidFill>
                <a:latin typeface="Canva Sans 1"/>
              </a:rPr>
              <a:t>Credit score values are usually between 300-900.</a:t>
            </a:r>
          </a:p>
          <a:p>
            <a:pPr marL="544840" indent="-272420" lvl="1">
              <a:lnSpc>
                <a:spcPts val="3533"/>
              </a:lnSpc>
              <a:buFont typeface="Arial"/>
              <a:buChar char="•"/>
            </a:pPr>
            <a:r>
              <a:rPr lang="en-US" sz="2523">
                <a:solidFill>
                  <a:srgbClr val="000000"/>
                </a:solidFill>
                <a:latin typeface="Canva Sans 1 Bold"/>
              </a:rPr>
              <a:t>Problem:</a:t>
            </a:r>
            <a:r>
              <a:rPr lang="en-US" sz="2523">
                <a:solidFill>
                  <a:srgbClr val="000000"/>
                </a:solidFill>
                <a:latin typeface="Canva Sans 1"/>
              </a:rPr>
              <a:t> ‘Credit Score’ column in the dataset has some values multiplied by a factor of 10, which gives unnecessary outliers.</a:t>
            </a:r>
          </a:p>
          <a:p>
            <a:pPr marL="544840" indent="-272420" lvl="1">
              <a:lnSpc>
                <a:spcPts val="3533"/>
              </a:lnSpc>
              <a:buFont typeface="Arial"/>
              <a:buChar char="•"/>
            </a:pPr>
            <a:r>
              <a:rPr lang="en-US" sz="2523">
                <a:solidFill>
                  <a:srgbClr val="000000"/>
                </a:solidFill>
                <a:latin typeface="Canva Sans 1 Bold"/>
              </a:rPr>
              <a:t>Solution: </a:t>
            </a:r>
            <a:r>
              <a:rPr lang="en-US" sz="2523">
                <a:solidFill>
                  <a:srgbClr val="000000"/>
                </a:solidFill>
                <a:latin typeface="Canva Sans 1"/>
              </a:rPr>
              <a:t>we divide the large values by 10 to bring the values within required range .</a:t>
            </a:r>
          </a:p>
        </p:txBody>
      </p:sp>
      <p:sp>
        <p:nvSpPr>
          <p:cNvPr name="TextBox 7" id="7"/>
          <p:cNvSpPr txBox="true"/>
          <p:nvPr/>
        </p:nvSpPr>
        <p:spPr>
          <a:xfrm rot="0">
            <a:off x="11366849" y="5105400"/>
            <a:ext cx="2871094" cy="1581150"/>
          </a:xfrm>
          <a:prstGeom prst="rect">
            <a:avLst/>
          </a:prstGeom>
        </p:spPr>
        <p:txBody>
          <a:bodyPr anchor="t" rtlCol="false" tIns="0" lIns="0" bIns="0" rIns="0">
            <a:spAutoFit/>
          </a:bodyPr>
          <a:lstStyle/>
          <a:p>
            <a:pPr algn="ctr">
              <a:lnSpc>
                <a:spcPts val="3149"/>
              </a:lnSpc>
            </a:pPr>
            <a:r>
              <a:rPr lang="en-US" sz="2250">
                <a:solidFill>
                  <a:srgbClr val="000000"/>
                </a:solidFill>
                <a:latin typeface="Canva Sans 1"/>
              </a:rPr>
              <a:t>This plot includes count of credit scores greater than 1000</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312384"/>
            <a:ext cx="8115300" cy="5671218"/>
          </a:xfrm>
          <a:custGeom>
            <a:avLst/>
            <a:gdLst/>
            <a:ahLst/>
            <a:cxnLst/>
            <a:rect r="r" b="b" t="t" l="l"/>
            <a:pathLst>
              <a:path h="5671218" w="8115300">
                <a:moveTo>
                  <a:pt x="0" y="0"/>
                </a:moveTo>
                <a:lnTo>
                  <a:pt x="8115300" y="0"/>
                </a:lnTo>
                <a:lnTo>
                  <a:pt x="8115300" y="5671219"/>
                </a:lnTo>
                <a:lnTo>
                  <a:pt x="0" y="5671219"/>
                </a:lnTo>
                <a:lnTo>
                  <a:pt x="0" y="0"/>
                </a:lnTo>
                <a:close/>
              </a:path>
            </a:pathLst>
          </a:custGeom>
          <a:blipFill>
            <a:blip r:embed="rId2"/>
            <a:stretch>
              <a:fillRect l="0" t="0" r="0" b="0"/>
            </a:stretch>
          </a:blipFill>
        </p:spPr>
      </p:sp>
      <p:sp>
        <p:nvSpPr>
          <p:cNvPr name="Freeform 3" id="3"/>
          <p:cNvSpPr/>
          <p:nvPr/>
        </p:nvSpPr>
        <p:spPr>
          <a:xfrm flipH="false" flipV="false" rot="0">
            <a:off x="10232625" y="3312384"/>
            <a:ext cx="6674291" cy="5671218"/>
          </a:xfrm>
          <a:custGeom>
            <a:avLst/>
            <a:gdLst/>
            <a:ahLst/>
            <a:cxnLst/>
            <a:rect r="r" b="b" t="t" l="l"/>
            <a:pathLst>
              <a:path h="5671218" w="6674291">
                <a:moveTo>
                  <a:pt x="0" y="0"/>
                </a:moveTo>
                <a:lnTo>
                  <a:pt x="6674291" y="0"/>
                </a:lnTo>
                <a:lnTo>
                  <a:pt x="6674291" y="5671219"/>
                </a:lnTo>
                <a:lnTo>
                  <a:pt x="0" y="5671219"/>
                </a:lnTo>
                <a:lnTo>
                  <a:pt x="0" y="0"/>
                </a:lnTo>
                <a:close/>
              </a:path>
            </a:pathLst>
          </a:custGeom>
          <a:blipFill>
            <a:blip r:embed="rId3"/>
            <a:stretch>
              <a:fillRect l="0" t="0" r="0" b="0"/>
            </a:stretch>
          </a:blipFill>
        </p:spPr>
      </p:sp>
      <p:sp>
        <p:nvSpPr>
          <p:cNvPr name="TextBox 4" id="4"/>
          <p:cNvSpPr txBox="true"/>
          <p:nvPr/>
        </p:nvSpPr>
        <p:spPr>
          <a:xfrm rot="0">
            <a:off x="5091271" y="1501364"/>
            <a:ext cx="810545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Post</a:t>
            </a:r>
            <a:r>
              <a:rPr lang="en-US" sz="5199">
                <a:solidFill>
                  <a:srgbClr val="000000"/>
                </a:solidFill>
                <a:latin typeface="Canva Sans 1 Bold"/>
              </a:rPr>
              <a:t> Handling Outliers</a:t>
            </a:r>
          </a:p>
        </p:txBody>
      </p:sp>
      <p:sp>
        <p:nvSpPr>
          <p:cNvPr name="TextBox 5" id="5"/>
          <p:cNvSpPr txBox="true"/>
          <p:nvPr/>
        </p:nvSpPr>
        <p:spPr>
          <a:xfrm rot="0">
            <a:off x="5912326" y="9345553"/>
            <a:ext cx="6463347" cy="580390"/>
          </a:xfrm>
          <a:prstGeom prst="rect">
            <a:avLst/>
          </a:prstGeom>
        </p:spPr>
        <p:txBody>
          <a:bodyPr anchor="t" rtlCol="false" tIns="0" lIns="0" bIns="0" rIns="0">
            <a:spAutoFit/>
          </a:bodyPr>
          <a:lstStyle/>
          <a:p>
            <a:pPr algn="ctr">
              <a:lnSpc>
                <a:spcPts val="4759"/>
              </a:lnSpc>
            </a:pPr>
            <a:r>
              <a:rPr lang="en-US" sz="3399">
                <a:solidFill>
                  <a:srgbClr val="223289"/>
                </a:solidFill>
                <a:latin typeface="Canva Sans 1"/>
              </a:rPr>
              <a:t>Values are within desired limits</a:t>
            </a:r>
          </a:p>
        </p:txBody>
      </p:sp>
      <p:sp>
        <p:nvSpPr>
          <p:cNvPr name="AutoShape 6" id="6"/>
          <p:cNvSpPr/>
          <p:nvPr/>
        </p:nvSpPr>
        <p:spPr>
          <a:xfrm flipH="true" flipV="true">
            <a:off x="0" y="1131131"/>
            <a:ext cx="17259300" cy="0"/>
          </a:xfrm>
          <a:prstGeom prst="line">
            <a:avLst/>
          </a:prstGeom>
          <a:ln cap="flat" w="76200">
            <a:solidFill>
              <a:srgbClr val="223289"/>
            </a:solidFill>
            <a:prstDash val="solid"/>
            <a:headEnd type="none" len="sm" w="sm"/>
            <a:tailEnd type="none" len="sm" w="sm"/>
          </a:ln>
        </p:spPr>
      </p:sp>
      <p:sp>
        <p:nvSpPr>
          <p:cNvPr name="TextBox 7" id="7"/>
          <p:cNvSpPr txBox="true"/>
          <p:nvPr/>
        </p:nvSpPr>
        <p:spPr>
          <a:xfrm rot="0">
            <a:off x="222117" y="346906"/>
            <a:ext cx="15974604"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HANDLING OUTLIERS : CREDIT SCORE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28700" y="1451405"/>
            <a:ext cx="5610932" cy="8835595"/>
            <a:chOff x="0" y="0"/>
            <a:chExt cx="7481242" cy="11780794"/>
          </a:xfrm>
        </p:grpSpPr>
        <p:sp>
          <p:nvSpPr>
            <p:cNvPr name="Freeform 3" id="3"/>
            <p:cNvSpPr/>
            <p:nvPr/>
          </p:nvSpPr>
          <p:spPr>
            <a:xfrm flipH="false" flipV="false" rot="0">
              <a:off x="0" y="0"/>
              <a:ext cx="7481242" cy="5423900"/>
            </a:xfrm>
            <a:custGeom>
              <a:avLst/>
              <a:gdLst/>
              <a:ahLst/>
              <a:cxnLst/>
              <a:rect r="r" b="b" t="t" l="l"/>
              <a:pathLst>
                <a:path h="5423900" w="7481242">
                  <a:moveTo>
                    <a:pt x="0" y="0"/>
                  </a:moveTo>
                  <a:lnTo>
                    <a:pt x="7481242" y="0"/>
                  </a:lnTo>
                  <a:lnTo>
                    <a:pt x="7481242" y="5423900"/>
                  </a:lnTo>
                  <a:lnTo>
                    <a:pt x="0" y="5423900"/>
                  </a:lnTo>
                  <a:lnTo>
                    <a:pt x="0" y="0"/>
                  </a:lnTo>
                  <a:close/>
                </a:path>
              </a:pathLst>
            </a:custGeom>
            <a:blipFill>
              <a:blip r:embed="rId2"/>
              <a:stretch>
                <a:fillRect l="0" t="0" r="0" b="0"/>
              </a:stretch>
            </a:blipFill>
          </p:spPr>
        </p:sp>
        <p:sp>
          <p:nvSpPr>
            <p:cNvPr name="Freeform 4" id="4"/>
            <p:cNvSpPr/>
            <p:nvPr/>
          </p:nvSpPr>
          <p:spPr>
            <a:xfrm flipH="false" flipV="false" rot="0">
              <a:off x="0" y="5423900"/>
              <a:ext cx="7481242" cy="6356893"/>
            </a:xfrm>
            <a:custGeom>
              <a:avLst/>
              <a:gdLst/>
              <a:ahLst/>
              <a:cxnLst/>
              <a:rect r="r" b="b" t="t" l="l"/>
              <a:pathLst>
                <a:path h="6356893" w="7481242">
                  <a:moveTo>
                    <a:pt x="0" y="0"/>
                  </a:moveTo>
                  <a:lnTo>
                    <a:pt x="7481242" y="0"/>
                  </a:lnTo>
                  <a:lnTo>
                    <a:pt x="7481242" y="6356894"/>
                  </a:lnTo>
                  <a:lnTo>
                    <a:pt x="0" y="6356894"/>
                  </a:lnTo>
                  <a:lnTo>
                    <a:pt x="0" y="0"/>
                  </a:lnTo>
                  <a:close/>
                </a:path>
              </a:pathLst>
            </a:custGeom>
            <a:blipFill>
              <a:blip r:embed="rId3"/>
              <a:stretch>
                <a:fillRect l="0" t="0" r="0" b="0"/>
              </a:stretch>
            </a:blipFill>
          </p:spPr>
        </p:sp>
      </p:grpSp>
      <p:grpSp>
        <p:nvGrpSpPr>
          <p:cNvPr name="Group 5" id="5"/>
          <p:cNvGrpSpPr/>
          <p:nvPr/>
        </p:nvGrpSpPr>
        <p:grpSpPr>
          <a:xfrm rot="0">
            <a:off x="12383263" y="1451405"/>
            <a:ext cx="5689406" cy="8671365"/>
            <a:chOff x="0" y="0"/>
            <a:chExt cx="7585875" cy="11561820"/>
          </a:xfrm>
        </p:grpSpPr>
        <p:sp>
          <p:nvSpPr>
            <p:cNvPr name="Freeform 6" id="6"/>
            <p:cNvSpPr/>
            <p:nvPr/>
          </p:nvSpPr>
          <p:spPr>
            <a:xfrm flipH="false" flipV="false" rot="0">
              <a:off x="0" y="0"/>
              <a:ext cx="7585875" cy="5423900"/>
            </a:xfrm>
            <a:custGeom>
              <a:avLst/>
              <a:gdLst/>
              <a:ahLst/>
              <a:cxnLst/>
              <a:rect r="r" b="b" t="t" l="l"/>
              <a:pathLst>
                <a:path h="5423900" w="7585875">
                  <a:moveTo>
                    <a:pt x="0" y="0"/>
                  </a:moveTo>
                  <a:lnTo>
                    <a:pt x="7585875" y="0"/>
                  </a:lnTo>
                  <a:lnTo>
                    <a:pt x="7585875" y="5423900"/>
                  </a:lnTo>
                  <a:lnTo>
                    <a:pt x="0" y="5423900"/>
                  </a:lnTo>
                  <a:lnTo>
                    <a:pt x="0" y="0"/>
                  </a:lnTo>
                  <a:close/>
                </a:path>
              </a:pathLst>
            </a:custGeom>
            <a:blipFill>
              <a:blip r:embed="rId4"/>
              <a:stretch>
                <a:fillRect l="0" t="0" r="0" b="0"/>
              </a:stretch>
            </a:blipFill>
          </p:spPr>
        </p:sp>
        <p:sp>
          <p:nvSpPr>
            <p:cNvPr name="Freeform 7" id="7"/>
            <p:cNvSpPr/>
            <p:nvPr/>
          </p:nvSpPr>
          <p:spPr>
            <a:xfrm flipH="false" flipV="false" rot="0">
              <a:off x="0" y="5423900"/>
              <a:ext cx="7585875" cy="6137919"/>
            </a:xfrm>
            <a:custGeom>
              <a:avLst/>
              <a:gdLst/>
              <a:ahLst/>
              <a:cxnLst/>
              <a:rect r="r" b="b" t="t" l="l"/>
              <a:pathLst>
                <a:path h="6137919" w="7585875">
                  <a:moveTo>
                    <a:pt x="0" y="0"/>
                  </a:moveTo>
                  <a:lnTo>
                    <a:pt x="7585875" y="0"/>
                  </a:lnTo>
                  <a:lnTo>
                    <a:pt x="7585875" y="6137920"/>
                  </a:lnTo>
                  <a:lnTo>
                    <a:pt x="0" y="6137920"/>
                  </a:lnTo>
                  <a:lnTo>
                    <a:pt x="0" y="0"/>
                  </a:lnTo>
                  <a:close/>
                </a:path>
              </a:pathLst>
            </a:custGeom>
            <a:blipFill>
              <a:blip r:embed="rId5"/>
              <a:stretch>
                <a:fillRect l="0" t="0" r="0" b="0"/>
              </a:stretch>
            </a:blipFill>
          </p:spPr>
        </p:sp>
      </p:grpSp>
      <p:sp>
        <p:nvSpPr>
          <p:cNvPr name="TextBox 8" id="8"/>
          <p:cNvSpPr txBox="true"/>
          <p:nvPr/>
        </p:nvSpPr>
        <p:spPr>
          <a:xfrm rot="0">
            <a:off x="6933999" y="2670016"/>
            <a:ext cx="4621028" cy="5803426"/>
          </a:xfrm>
          <a:prstGeom prst="rect">
            <a:avLst/>
          </a:prstGeom>
        </p:spPr>
        <p:txBody>
          <a:bodyPr anchor="t" rtlCol="false" tIns="0" lIns="0" bIns="0" rIns="0">
            <a:spAutoFit/>
          </a:bodyPr>
          <a:lstStyle/>
          <a:p>
            <a:pPr marL="705706" indent="-352853" lvl="1">
              <a:lnSpc>
                <a:spcPts val="4576"/>
              </a:lnSpc>
              <a:buFont typeface="Arial"/>
              <a:buChar char="•"/>
            </a:pPr>
            <a:r>
              <a:rPr lang="en-US" sz="3268">
                <a:solidFill>
                  <a:srgbClr val="223289"/>
                </a:solidFill>
                <a:latin typeface="Canva Sans 1 Bold"/>
              </a:rPr>
              <a:t>Problem:</a:t>
            </a:r>
            <a:r>
              <a:rPr lang="en-US" sz="3268">
                <a:solidFill>
                  <a:srgbClr val="223289"/>
                </a:solidFill>
                <a:latin typeface="Canva Sans 1"/>
              </a:rPr>
              <a:t> Arbitrary value for ‘Current Loan Amount’ after the maximum of it’s box plot.</a:t>
            </a:r>
          </a:p>
          <a:p>
            <a:pPr marL="705706" indent="-352853" lvl="1">
              <a:lnSpc>
                <a:spcPts val="4576"/>
              </a:lnSpc>
              <a:buFont typeface="Arial"/>
              <a:buChar char="•"/>
            </a:pPr>
            <a:r>
              <a:rPr lang="en-US" sz="3268">
                <a:solidFill>
                  <a:srgbClr val="223289"/>
                </a:solidFill>
                <a:latin typeface="Canva Sans 1 Bold"/>
              </a:rPr>
              <a:t>Solution:</a:t>
            </a:r>
            <a:r>
              <a:rPr lang="en-US" sz="3268">
                <a:solidFill>
                  <a:srgbClr val="223289"/>
                </a:solidFill>
                <a:latin typeface="Canva Sans 1"/>
              </a:rPr>
              <a:t> Replace this value (99999999) by the mean of the remaining data.  </a:t>
            </a:r>
          </a:p>
        </p:txBody>
      </p:sp>
      <p:sp>
        <p:nvSpPr>
          <p:cNvPr name="AutoShape 9" id="9"/>
          <p:cNvSpPr/>
          <p:nvPr/>
        </p:nvSpPr>
        <p:spPr>
          <a:xfrm flipH="true" flipV="true">
            <a:off x="6639632" y="1819043"/>
            <a:ext cx="2063714" cy="0"/>
          </a:xfrm>
          <a:prstGeom prst="line">
            <a:avLst/>
          </a:prstGeom>
          <a:ln cap="flat" w="38100">
            <a:solidFill>
              <a:srgbClr val="223289"/>
            </a:solidFill>
            <a:prstDash val="solid"/>
            <a:headEnd type="none" len="sm" w="sm"/>
            <a:tailEnd type="arrow" len="sm" w="med"/>
          </a:ln>
        </p:spPr>
      </p:sp>
      <p:sp>
        <p:nvSpPr>
          <p:cNvPr name="AutoShape 10" id="10"/>
          <p:cNvSpPr/>
          <p:nvPr/>
        </p:nvSpPr>
        <p:spPr>
          <a:xfrm>
            <a:off x="10769569" y="9258300"/>
            <a:ext cx="1620551" cy="19050"/>
          </a:xfrm>
          <a:prstGeom prst="line">
            <a:avLst/>
          </a:prstGeom>
          <a:ln cap="flat" w="38100">
            <a:solidFill>
              <a:srgbClr val="223289"/>
            </a:solidFill>
            <a:prstDash val="solid"/>
            <a:headEnd type="none" len="sm" w="sm"/>
            <a:tailEnd type="arrow" len="sm" w="med"/>
          </a:ln>
        </p:spPr>
      </p:sp>
      <p:grpSp>
        <p:nvGrpSpPr>
          <p:cNvPr name="Group 11" id="11"/>
          <p:cNvGrpSpPr/>
          <p:nvPr/>
        </p:nvGrpSpPr>
        <p:grpSpPr>
          <a:xfrm rot="0">
            <a:off x="8703346" y="1331874"/>
            <a:ext cx="2793380" cy="974338"/>
            <a:chOff x="0" y="0"/>
            <a:chExt cx="735705" cy="256616"/>
          </a:xfrm>
        </p:grpSpPr>
        <p:sp>
          <p:nvSpPr>
            <p:cNvPr name="Freeform 12" id="12"/>
            <p:cNvSpPr/>
            <p:nvPr/>
          </p:nvSpPr>
          <p:spPr>
            <a:xfrm flipH="false" flipV="false" rot="0">
              <a:off x="0" y="0"/>
              <a:ext cx="735705" cy="256616"/>
            </a:xfrm>
            <a:custGeom>
              <a:avLst/>
              <a:gdLst/>
              <a:ahLst/>
              <a:cxnLst/>
              <a:rect r="r" b="b" t="t" l="l"/>
              <a:pathLst>
                <a:path h="256616" w="735705">
                  <a:moveTo>
                    <a:pt x="0" y="0"/>
                  </a:moveTo>
                  <a:lnTo>
                    <a:pt x="735705" y="0"/>
                  </a:lnTo>
                  <a:lnTo>
                    <a:pt x="735705" y="256616"/>
                  </a:lnTo>
                  <a:lnTo>
                    <a:pt x="0" y="256616"/>
                  </a:lnTo>
                  <a:close/>
                </a:path>
              </a:pathLst>
            </a:custGeom>
            <a:solidFill>
              <a:srgbClr val="A6A6A6"/>
            </a:solidFill>
          </p:spPr>
        </p:sp>
        <p:sp>
          <p:nvSpPr>
            <p:cNvPr name="TextBox 13" id="13"/>
            <p:cNvSpPr txBox="true"/>
            <p:nvPr/>
          </p:nvSpPr>
          <p:spPr>
            <a:xfrm>
              <a:off x="0" y="-85725"/>
              <a:ext cx="735705" cy="342341"/>
            </a:xfrm>
            <a:prstGeom prst="rect">
              <a:avLst/>
            </a:prstGeom>
          </p:spPr>
          <p:txBody>
            <a:bodyPr anchor="ctr" rtlCol="false" tIns="50800" lIns="50800" bIns="50800" rIns="50800"/>
            <a:lstStyle/>
            <a:p>
              <a:pPr algn="ctr">
                <a:lnSpc>
                  <a:spcPts val="4703"/>
                </a:lnSpc>
              </a:pPr>
              <a:r>
                <a:rPr lang="en-US" sz="3199">
                  <a:solidFill>
                    <a:srgbClr val="000000"/>
                  </a:solidFill>
                  <a:latin typeface="Canva Sans 1"/>
                </a:rPr>
                <a:t>Before</a:t>
              </a:r>
            </a:p>
          </p:txBody>
        </p:sp>
      </p:grpSp>
      <p:grpSp>
        <p:nvGrpSpPr>
          <p:cNvPr name="Group 14" id="14"/>
          <p:cNvGrpSpPr/>
          <p:nvPr/>
        </p:nvGrpSpPr>
        <p:grpSpPr>
          <a:xfrm rot="0">
            <a:off x="7976189" y="8771131"/>
            <a:ext cx="2793380" cy="974338"/>
            <a:chOff x="0" y="0"/>
            <a:chExt cx="735705" cy="256616"/>
          </a:xfrm>
        </p:grpSpPr>
        <p:sp>
          <p:nvSpPr>
            <p:cNvPr name="Freeform 15" id="15"/>
            <p:cNvSpPr/>
            <p:nvPr/>
          </p:nvSpPr>
          <p:spPr>
            <a:xfrm flipH="false" flipV="false" rot="0">
              <a:off x="0" y="0"/>
              <a:ext cx="735705" cy="256616"/>
            </a:xfrm>
            <a:custGeom>
              <a:avLst/>
              <a:gdLst/>
              <a:ahLst/>
              <a:cxnLst/>
              <a:rect r="r" b="b" t="t" l="l"/>
              <a:pathLst>
                <a:path h="256616" w="735705">
                  <a:moveTo>
                    <a:pt x="0" y="0"/>
                  </a:moveTo>
                  <a:lnTo>
                    <a:pt x="735705" y="0"/>
                  </a:lnTo>
                  <a:lnTo>
                    <a:pt x="735705" y="256616"/>
                  </a:lnTo>
                  <a:lnTo>
                    <a:pt x="0" y="256616"/>
                  </a:lnTo>
                  <a:close/>
                </a:path>
              </a:pathLst>
            </a:custGeom>
            <a:solidFill>
              <a:srgbClr val="A6A6A6"/>
            </a:solidFill>
          </p:spPr>
        </p:sp>
        <p:sp>
          <p:nvSpPr>
            <p:cNvPr name="TextBox 16" id="16"/>
            <p:cNvSpPr txBox="true"/>
            <p:nvPr/>
          </p:nvSpPr>
          <p:spPr>
            <a:xfrm>
              <a:off x="0" y="-85725"/>
              <a:ext cx="735705" cy="342341"/>
            </a:xfrm>
            <a:prstGeom prst="rect">
              <a:avLst/>
            </a:prstGeom>
          </p:spPr>
          <p:txBody>
            <a:bodyPr anchor="ctr" rtlCol="false" tIns="50800" lIns="50800" bIns="50800" rIns="50800"/>
            <a:lstStyle/>
            <a:p>
              <a:pPr algn="ctr">
                <a:lnSpc>
                  <a:spcPts val="4703"/>
                </a:lnSpc>
              </a:pPr>
              <a:r>
                <a:rPr lang="en-US" sz="3199">
                  <a:solidFill>
                    <a:srgbClr val="000000"/>
                  </a:solidFill>
                  <a:latin typeface="Canva Sans 1"/>
                </a:rPr>
                <a:t>After</a:t>
              </a:r>
            </a:p>
          </p:txBody>
        </p:sp>
      </p:grpSp>
      <p:sp>
        <p:nvSpPr>
          <p:cNvPr name="AutoShape 17" id="17"/>
          <p:cNvSpPr/>
          <p:nvPr/>
        </p:nvSpPr>
        <p:spPr>
          <a:xfrm flipH="true" flipV="true">
            <a:off x="0" y="1131131"/>
            <a:ext cx="20542323" cy="0"/>
          </a:xfrm>
          <a:prstGeom prst="line">
            <a:avLst/>
          </a:prstGeom>
          <a:ln cap="flat" w="76200">
            <a:solidFill>
              <a:srgbClr val="223289"/>
            </a:solidFill>
            <a:prstDash val="solid"/>
            <a:headEnd type="none" len="sm" w="sm"/>
            <a:tailEnd type="none" len="sm" w="sm"/>
          </a:ln>
        </p:spPr>
      </p:sp>
      <p:sp>
        <p:nvSpPr>
          <p:cNvPr name="TextBox 18" id="18"/>
          <p:cNvSpPr txBox="true"/>
          <p:nvPr/>
        </p:nvSpPr>
        <p:spPr>
          <a:xfrm rot="0">
            <a:off x="222117" y="346906"/>
            <a:ext cx="18065883"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HANDLING OUTLIERS : CURRENT LOAN AMOUNT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414782"/>
            <a:ext cx="6899678" cy="774700"/>
          </a:xfrm>
          <a:prstGeom prst="rect">
            <a:avLst/>
          </a:prstGeom>
        </p:spPr>
        <p:txBody>
          <a:bodyPr anchor="t" rtlCol="false" tIns="0" lIns="0" bIns="0" rIns="0">
            <a:spAutoFit/>
          </a:bodyPr>
          <a:lstStyle/>
          <a:p>
            <a:pPr algn="just">
              <a:lnSpc>
                <a:spcPts val="6049"/>
              </a:lnSpc>
            </a:pPr>
            <a:r>
              <a:rPr lang="en-US" sz="5499" spc="175">
                <a:solidFill>
                  <a:srgbClr val="FFFFFF"/>
                </a:solidFill>
                <a:latin typeface="Canva Sans 1 Medium"/>
              </a:rPr>
              <a:t>DATA OVERVIEW</a:t>
            </a:r>
          </a:p>
        </p:txBody>
      </p:sp>
      <p:sp>
        <p:nvSpPr>
          <p:cNvPr name="TextBox 9" id="9"/>
          <p:cNvSpPr txBox="true"/>
          <p:nvPr/>
        </p:nvSpPr>
        <p:spPr>
          <a:xfrm rot="0">
            <a:off x="10559239" y="4563110"/>
            <a:ext cx="7728761" cy="2380615"/>
          </a:xfrm>
          <a:prstGeom prst="rect">
            <a:avLst/>
          </a:prstGeom>
        </p:spPr>
        <p:txBody>
          <a:bodyPr anchor="t" rtlCol="false" tIns="0" lIns="0" bIns="0" rIns="0">
            <a:spAutoFit/>
          </a:bodyPr>
          <a:lstStyle/>
          <a:p>
            <a:pPr>
              <a:lnSpc>
                <a:spcPts val="4759"/>
              </a:lnSpc>
            </a:pPr>
            <a:r>
              <a:rPr lang="en-US" sz="3399">
                <a:solidFill>
                  <a:srgbClr val="FFFFFF"/>
                </a:solidFill>
                <a:latin typeface="Canva Sans 1"/>
              </a:rPr>
              <a:t>We have a bank loan dataset which consists of various features. Our task is, to create a model to predict whether the customer will default.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18065883"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HANDLING OUTLIERS </a:t>
            </a:r>
          </a:p>
        </p:txBody>
      </p:sp>
      <p:sp>
        <p:nvSpPr>
          <p:cNvPr name="AutoShape 3" id="3"/>
          <p:cNvSpPr/>
          <p:nvPr/>
        </p:nvSpPr>
        <p:spPr>
          <a:xfrm flipH="true">
            <a:off x="0" y="1131131"/>
            <a:ext cx="8812251" cy="0"/>
          </a:xfrm>
          <a:prstGeom prst="line">
            <a:avLst/>
          </a:prstGeom>
          <a:ln cap="flat" w="76200">
            <a:solidFill>
              <a:srgbClr val="223289"/>
            </a:solidFill>
            <a:prstDash val="solid"/>
            <a:headEnd type="none" len="sm" w="sm"/>
            <a:tailEnd type="none" len="sm" w="sm"/>
          </a:ln>
        </p:spPr>
      </p:sp>
      <p:sp>
        <p:nvSpPr>
          <p:cNvPr name="Freeform 4" id="4"/>
          <p:cNvSpPr/>
          <p:nvPr/>
        </p:nvSpPr>
        <p:spPr>
          <a:xfrm flipH="false" flipV="false" rot="0">
            <a:off x="0" y="2582064"/>
            <a:ext cx="5397978" cy="4367638"/>
          </a:xfrm>
          <a:custGeom>
            <a:avLst/>
            <a:gdLst/>
            <a:ahLst/>
            <a:cxnLst/>
            <a:rect r="r" b="b" t="t" l="l"/>
            <a:pathLst>
              <a:path h="4367638" w="5397978">
                <a:moveTo>
                  <a:pt x="0" y="0"/>
                </a:moveTo>
                <a:lnTo>
                  <a:pt x="5397978" y="0"/>
                </a:lnTo>
                <a:lnTo>
                  <a:pt x="5397978" y="4367638"/>
                </a:lnTo>
                <a:lnTo>
                  <a:pt x="0" y="4367638"/>
                </a:lnTo>
                <a:lnTo>
                  <a:pt x="0" y="0"/>
                </a:lnTo>
                <a:close/>
              </a:path>
            </a:pathLst>
          </a:custGeom>
          <a:blipFill>
            <a:blip r:embed="rId2"/>
            <a:stretch>
              <a:fillRect l="0" t="0" r="0" b="0"/>
            </a:stretch>
          </a:blipFill>
        </p:spPr>
      </p:sp>
      <p:sp>
        <p:nvSpPr>
          <p:cNvPr name="TextBox 5" id="5"/>
          <p:cNvSpPr txBox="true"/>
          <p:nvPr/>
        </p:nvSpPr>
        <p:spPr>
          <a:xfrm rot="0">
            <a:off x="5863510" y="7959361"/>
            <a:ext cx="6560980" cy="1046988"/>
          </a:xfrm>
          <a:prstGeom prst="rect">
            <a:avLst/>
          </a:prstGeom>
        </p:spPr>
        <p:txBody>
          <a:bodyPr anchor="t" rtlCol="false" tIns="0" lIns="0" bIns="0" rIns="0">
            <a:spAutoFit/>
          </a:bodyPr>
          <a:lstStyle/>
          <a:p>
            <a:pPr algn="ctr">
              <a:lnSpc>
                <a:spcPts val="4241"/>
              </a:lnSpc>
            </a:pPr>
            <a:r>
              <a:rPr lang="en-US" sz="3029">
                <a:solidFill>
                  <a:srgbClr val="000000"/>
                </a:solidFill>
                <a:latin typeface="Canva Sans 1"/>
              </a:rPr>
              <a:t>Reasonable values, no outliers observed</a:t>
            </a:r>
          </a:p>
        </p:txBody>
      </p:sp>
      <p:sp>
        <p:nvSpPr>
          <p:cNvPr name="AutoShape 6" id="6"/>
          <p:cNvSpPr/>
          <p:nvPr/>
        </p:nvSpPr>
        <p:spPr>
          <a:xfrm>
            <a:off x="5870998" y="1874296"/>
            <a:ext cx="0" cy="8412704"/>
          </a:xfrm>
          <a:prstGeom prst="line">
            <a:avLst/>
          </a:prstGeom>
          <a:ln cap="flat" w="38100">
            <a:solidFill>
              <a:srgbClr val="223289"/>
            </a:solidFill>
            <a:prstDash val="solid"/>
            <a:headEnd type="none" len="sm" w="sm"/>
            <a:tailEnd type="none" len="sm" w="sm"/>
          </a:ln>
        </p:spPr>
      </p:sp>
      <p:sp>
        <p:nvSpPr>
          <p:cNvPr name="AutoShape 7" id="7"/>
          <p:cNvSpPr/>
          <p:nvPr/>
        </p:nvSpPr>
        <p:spPr>
          <a:xfrm>
            <a:off x="0" y="1874296"/>
            <a:ext cx="18724026" cy="19050"/>
          </a:xfrm>
          <a:prstGeom prst="line">
            <a:avLst/>
          </a:prstGeom>
          <a:ln cap="flat" w="38100">
            <a:solidFill>
              <a:srgbClr val="223289"/>
            </a:solidFill>
            <a:prstDash val="solid"/>
            <a:headEnd type="none" len="sm" w="sm"/>
            <a:tailEnd type="none" len="sm" w="sm"/>
          </a:ln>
        </p:spPr>
      </p:sp>
      <p:sp>
        <p:nvSpPr>
          <p:cNvPr name="AutoShape 8" id="8"/>
          <p:cNvSpPr/>
          <p:nvPr/>
        </p:nvSpPr>
        <p:spPr>
          <a:xfrm>
            <a:off x="12451031" y="1893346"/>
            <a:ext cx="0" cy="8412704"/>
          </a:xfrm>
          <a:prstGeom prst="line">
            <a:avLst/>
          </a:prstGeom>
          <a:ln cap="flat" w="38100">
            <a:solidFill>
              <a:srgbClr val="223289"/>
            </a:solidFill>
            <a:prstDash val="solid"/>
            <a:headEnd type="none" len="sm" w="sm"/>
            <a:tailEnd type="none" len="sm" w="sm"/>
          </a:ln>
        </p:spPr>
      </p:sp>
      <p:sp>
        <p:nvSpPr>
          <p:cNvPr name="AutoShape 9" id="9"/>
          <p:cNvSpPr/>
          <p:nvPr/>
        </p:nvSpPr>
        <p:spPr>
          <a:xfrm>
            <a:off x="19" y="2543964"/>
            <a:ext cx="18724026" cy="19050"/>
          </a:xfrm>
          <a:prstGeom prst="line">
            <a:avLst/>
          </a:prstGeom>
          <a:ln cap="flat" w="38100">
            <a:solidFill>
              <a:srgbClr val="223289"/>
            </a:solidFill>
            <a:prstDash val="solid"/>
            <a:headEnd type="none" len="sm" w="sm"/>
            <a:tailEnd type="none" len="sm" w="sm"/>
          </a:ln>
        </p:spPr>
      </p:sp>
      <p:sp>
        <p:nvSpPr>
          <p:cNvPr name="Freeform 10" id="10"/>
          <p:cNvSpPr/>
          <p:nvPr/>
        </p:nvSpPr>
        <p:spPr>
          <a:xfrm flipH="false" flipV="false" rot="0">
            <a:off x="6228882" y="2624791"/>
            <a:ext cx="6052353" cy="4324911"/>
          </a:xfrm>
          <a:custGeom>
            <a:avLst/>
            <a:gdLst/>
            <a:ahLst/>
            <a:cxnLst/>
            <a:rect r="r" b="b" t="t" l="l"/>
            <a:pathLst>
              <a:path h="4324911" w="6052353">
                <a:moveTo>
                  <a:pt x="0" y="0"/>
                </a:moveTo>
                <a:lnTo>
                  <a:pt x="6052353" y="0"/>
                </a:lnTo>
                <a:lnTo>
                  <a:pt x="6052353" y="4324911"/>
                </a:lnTo>
                <a:lnTo>
                  <a:pt x="0" y="4324911"/>
                </a:lnTo>
                <a:lnTo>
                  <a:pt x="0" y="0"/>
                </a:lnTo>
                <a:close/>
              </a:path>
            </a:pathLst>
          </a:custGeom>
          <a:blipFill>
            <a:blip r:embed="rId3"/>
            <a:stretch>
              <a:fillRect l="0" t="0" r="0" b="0"/>
            </a:stretch>
          </a:blipFill>
        </p:spPr>
      </p:sp>
      <p:sp>
        <p:nvSpPr>
          <p:cNvPr name="Freeform 11" id="11"/>
          <p:cNvSpPr/>
          <p:nvPr/>
        </p:nvSpPr>
        <p:spPr>
          <a:xfrm flipH="false" flipV="false" rot="0">
            <a:off x="12847585" y="2624791"/>
            <a:ext cx="5345172" cy="4324911"/>
          </a:xfrm>
          <a:custGeom>
            <a:avLst/>
            <a:gdLst/>
            <a:ahLst/>
            <a:cxnLst/>
            <a:rect r="r" b="b" t="t" l="l"/>
            <a:pathLst>
              <a:path h="4324911" w="5345172">
                <a:moveTo>
                  <a:pt x="0" y="0"/>
                </a:moveTo>
                <a:lnTo>
                  <a:pt x="5345172" y="0"/>
                </a:lnTo>
                <a:lnTo>
                  <a:pt x="5345172" y="4324911"/>
                </a:lnTo>
                <a:lnTo>
                  <a:pt x="0" y="4324911"/>
                </a:lnTo>
                <a:lnTo>
                  <a:pt x="0" y="0"/>
                </a:lnTo>
                <a:close/>
              </a:path>
            </a:pathLst>
          </a:custGeom>
          <a:blipFill>
            <a:blip r:embed="rId4"/>
            <a:stretch>
              <a:fillRect l="0" t="0" r="0" b="0"/>
            </a:stretch>
          </a:blipFill>
        </p:spPr>
      </p:sp>
      <p:sp>
        <p:nvSpPr>
          <p:cNvPr name="TextBox 12" id="12"/>
          <p:cNvSpPr txBox="true"/>
          <p:nvPr/>
        </p:nvSpPr>
        <p:spPr>
          <a:xfrm rot="0">
            <a:off x="0" y="6892552"/>
            <a:ext cx="5648881" cy="3180607"/>
          </a:xfrm>
          <a:prstGeom prst="rect">
            <a:avLst/>
          </a:prstGeom>
        </p:spPr>
        <p:txBody>
          <a:bodyPr anchor="t" rtlCol="false" tIns="0" lIns="0" bIns="0" rIns="0">
            <a:spAutoFit/>
          </a:bodyPr>
          <a:lstStyle/>
          <a:p>
            <a:pPr algn="ctr">
              <a:lnSpc>
                <a:spcPts val="4240"/>
              </a:lnSpc>
            </a:pPr>
            <a:r>
              <a:rPr lang="en-US" sz="3029">
                <a:solidFill>
                  <a:srgbClr val="000000"/>
                </a:solidFill>
                <a:latin typeface="Canva Sans 1"/>
              </a:rPr>
              <a:t>The values above the maximum of the box plot are reasonable. Maximum value reaches 16,55,57,393.0 which is possible. So, not removing the outliers.</a:t>
            </a:r>
          </a:p>
        </p:txBody>
      </p:sp>
      <p:sp>
        <p:nvSpPr>
          <p:cNvPr name="TextBox 13" id="13"/>
          <p:cNvSpPr txBox="true"/>
          <p:nvPr/>
        </p:nvSpPr>
        <p:spPr>
          <a:xfrm rot="0">
            <a:off x="1368128" y="1866547"/>
            <a:ext cx="317388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Annual Income</a:t>
            </a:r>
          </a:p>
        </p:txBody>
      </p:sp>
      <p:sp>
        <p:nvSpPr>
          <p:cNvPr name="TextBox 14" id="14"/>
          <p:cNvSpPr txBox="true"/>
          <p:nvPr/>
        </p:nvSpPr>
        <p:spPr>
          <a:xfrm rot="0">
            <a:off x="7079933" y="1866547"/>
            <a:ext cx="412813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Years in current job</a:t>
            </a:r>
          </a:p>
        </p:txBody>
      </p:sp>
      <p:sp>
        <p:nvSpPr>
          <p:cNvPr name="TextBox 15" id="15"/>
          <p:cNvSpPr txBox="true"/>
          <p:nvPr/>
        </p:nvSpPr>
        <p:spPr>
          <a:xfrm rot="0">
            <a:off x="13978542" y="1866547"/>
            <a:ext cx="292004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Monthly Debt</a:t>
            </a:r>
          </a:p>
        </p:txBody>
      </p:sp>
      <p:sp>
        <p:nvSpPr>
          <p:cNvPr name="TextBox 16" id="16"/>
          <p:cNvSpPr txBox="true"/>
          <p:nvPr/>
        </p:nvSpPr>
        <p:spPr>
          <a:xfrm rot="0">
            <a:off x="12593906" y="7616452"/>
            <a:ext cx="5648881" cy="1580407"/>
          </a:xfrm>
          <a:prstGeom prst="rect">
            <a:avLst/>
          </a:prstGeom>
        </p:spPr>
        <p:txBody>
          <a:bodyPr anchor="t" rtlCol="false" tIns="0" lIns="0" bIns="0" rIns="0">
            <a:spAutoFit/>
          </a:bodyPr>
          <a:lstStyle/>
          <a:p>
            <a:pPr algn="ctr">
              <a:lnSpc>
                <a:spcPts val="4240"/>
              </a:lnSpc>
            </a:pPr>
            <a:r>
              <a:rPr lang="en-US" sz="3029">
                <a:solidFill>
                  <a:srgbClr val="000000"/>
                </a:solidFill>
                <a:latin typeface="Canva Sans 1"/>
              </a:rPr>
              <a:t>Reasonable values, considering corresponding income levels. So, no changes.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18065883"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HANDLING OUTLIERS </a:t>
            </a:r>
          </a:p>
        </p:txBody>
      </p:sp>
      <p:sp>
        <p:nvSpPr>
          <p:cNvPr name="AutoShape 3" id="3"/>
          <p:cNvSpPr/>
          <p:nvPr/>
        </p:nvSpPr>
        <p:spPr>
          <a:xfrm flipH="true">
            <a:off x="0" y="1131131"/>
            <a:ext cx="8812251" cy="0"/>
          </a:xfrm>
          <a:prstGeom prst="line">
            <a:avLst/>
          </a:prstGeom>
          <a:ln cap="flat" w="76200">
            <a:solidFill>
              <a:srgbClr val="223289"/>
            </a:solidFill>
            <a:prstDash val="solid"/>
            <a:headEnd type="none" len="sm" w="sm"/>
            <a:tailEnd type="none" len="sm" w="sm"/>
          </a:ln>
        </p:spPr>
      </p:sp>
      <p:sp>
        <p:nvSpPr>
          <p:cNvPr name="TextBox 4" id="4"/>
          <p:cNvSpPr txBox="true"/>
          <p:nvPr/>
        </p:nvSpPr>
        <p:spPr>
          <a:xfrm rot="0">
            <a:off x="5863510" y="7425971"/>
            <a:ext cx="6560980" cy="2647188"/>
          </a:xfrm>
          <a:prstGeom prst="rect">
            <a:avLst/>
          </a:prstGeom>
        </p:spPr>
        <p:txBody>
          <a:bodyPr anchor="t" rtlCol="false" tIns="0" lIns="0" bIns="0" rIns="0">
            <a:spAutoFit/>
          </a:bodyPr>
          <a:lstStyle/>
          <a:p>
            <a:pPr algn="ctr">
              <a:lnSpc>
                <a:spcPts val="4241"/>
              </a:lnSpc>
            </a:pPr>
            <a:r>
              <a:rPr lang="en-US" sz="3029">
                <a:solidFill>
                  <a:srgbClr val="000000"/>
                </a:solidFill>
                <a:latin typeface="Canva Sans 1"/>
              </a:rPr>
              <a:t>There are some unusually high number of open accounts,  so we put all the outliers on the box-plot on the maximum data value of the box-plot.</a:t>
            </a:r>
          </a:p>
        </p:txBody>
      </p:sp>
      <p:sp>
        <p:nvSpPr>
          <p:cNvPr name="AutoShape 5" id="5"/>
          <p:cNvSpPr/>
          <p:nvPr/>
        </p:nvSpPr>
        <p:spPr>
          <a:xfrm>
            <a:off x="5870998" y="1874296"/>
            <a:ext cx="0" cy="8412704"/>
          </a:xfrm>
          <a:prstGeom prst="line">
            <a:avLst/>
          </a:prstGeom>
          <a:ln cap="flat" w="38100">
            <a:solidFill>
              <a:srgbClr val="223289"/>
            </a:solidFill>
            <a:prstDash val="solid"/>
            <a:headEnd type="none" len="sm" w="sm"/>
            <a:tailEnd type="none" len="sm" w="sm"/>
          </a:ln>
        </p:spPr>
      </p:sp>
      <p:sp>
        <p:nvSpPr>
          <p:cNvPr name="AutoShape 6" id="6"/>
          <p:cNvSpPr/>
          <p:nvPr/>
        </p:nvSpPr>
        <p:spPr>
          <a:xfrm>
            <a:off x="0" y="1874296"/>
            <a:ext cx="18724026" cy="19050"/>
          </a:xfrm>
          <a:prstGeom prst="line">
            <a:avLst/>
          </a:prstGeom>
          <a:ln cap="flat" w="38100">
            <a:solidFill>
              <a:srgbClr val="223289"/>
            </a:solidFill>
            <a:prstDash val="solid"/>
            <a:headEnd type="none" len="sm" w="sm"/>
            <a:tailEnd type="none" len="sm" w="sm"/>
          </a:ln>
        </p:spPr>
      </p:sp>
      <p:sp>
        <p:nvSpPr>
          <p:cNvPr name="AutoShape 7" id="7"/>
          <p:cNvSpPr/>
          <p:nvPr/>
        </p:nvSpPr>
        <p:spPr>
          <a:xfrm>
            <a:off x="12451031" y="1893346"/>
            <a:ext cx="0" cy="8412704"/>
          </a:xfrm>
          <a:prstGeom prst="line">
            <a:avLst/>
          </a:prstGeom>
          <a:ln cap="flat" w="38100">
            <a:solidFill>
              <a:srgbClr val="223289"/>
            </a:solidFill>
            <a:prstDash val="solid"/>
            <a:headEnd type="none" len="sm" w="sm"/>
            <a:tailEnd type="none" len="sm" w="sm"/>
          </a:ln>
        </p:spPr>
      </p:sp>
      <p:sp>
        <p:nvSpPr>
          <p:cNvPr name="AutoShape 8" id="8"/>
          <p:cNvSpPr/>
          <p:nvPr/>
        </p:nvSpPr>
        <p:spPr>
          <a:xfrm>
            <a:off x="19" y="2543964"/>
            <a:ext cx="18724026" cy="19050"/>
          </a:xfrm>
          <a:prstGeom prst="line">
            <a:avLst/>
          </a:prstGeom>
          <a:ln cap="flat" w="38100">
            <a:solidFill>
              <a:srgbClr val="223289"/>
            </a:solidFill>
            <a:prstDash val="solid"/>
            <a:headEnd type="none" len="sm" w="sm"/>
            <a:tailEnd type="none" len="sm" w="sm"/>
          </a:ln>
        </p:spPr>
      </p:sp>
      <p:sp>
        <p:nvSpPr>
          <p:cNvPr name="Freeform 9" id="9"/>
          <p:cNvSpPr/>
          <p:nvPr/>
        </p:nvSpPr>
        <p:spPr>
          <a:xfrm flipH="false" flipV="false" rot="0">
            <a:off x="19" y="2658264"/>
            <a:ext cx="5317015" cy="4302129"/>
          </a:xfrm>
          <a:custGeom>
            <a:avLst/>
            <a:gdLst/>
            <a:ahLst/>
            <a:cxnLst/>
            <a:rect r="r" b="b" t="t" l="l"/>
            <a:pathLst>
              <a:path h="4302129" w="5317015">
                <a:moveTo>
                  <a:pt x="0" y="0"/>
                </a:moveTo>
                <a:lnTo>
                  <a:pt x="5317016" y="0"/>
                </a:lnTo>
                <a:lnTo>
                  <a:pt x="5317016" y="4302129"/>
                </a:lnTo>
                <a:lnTo>
                  <a:pt x="0" y="4302129"/>
                </a:lnTo>
                <a:lnTo>
                  <a:pt x="0" y="0"/>
                </a:lnTo>
                <a:close/>
              </a:path>
            </a:pathLst>
          </a:custGeom>
          <a:blipFill>
            <a:blip r:embed="rId2"/>
            <a:stretch>
              <a:fillRect l="0" t="0" r="0" b="0"/>
            </a:stretch>
          </a:blipFill>
        </p:spPr>
      </p:sp>
      <p:sp>
        <p:nvSpPr>
          <p:cNvPr name="Freeform 10" id="10"/>
          <p:cNvSpPr/>
          <p:nvPr/>
        </p:nvSpPr>
        <p:spPr>
          <a:xfrm flipH="false" flipV="false" rot="0">
            <a:off x="6423448" y="2720637"/>
            <a:ext cx="5239929" cy="4239756"/>
          </a:xfrm>
          <a:custGeom>
            <a:avLst/>
            <a:gdLst/>
            <a:ahLst/>
            <a:cxnLst/>
            <a:rect r="r" b="b" t="t" l="l"/>
            <a:pathLst>
              <a:path h="4239756" w="5239929">
                <a:moveTo>
                  <a:pt x="0" y="0"/>
                </a:moveTo>
                <a:lnTo>
                  <a:pt x="5239929" y="0"/>
                </a:lnTo>
                <a:lnTo>
                  <a:pt x="5239929" y="4239756"/>
                </a:lnTo>
                <a:lnTo>
                  <a:pt x="0" y="4239756"/>
                </a:lnTo>
                <a:lnTo>
                  <a:pt x="0" y="0"/>
                </a:lnTo>
                <a:close/>
              </a:path>
            </a:pathLst>
          </a:custGeom>
          <a:blipFill>
            <a:blip r:embed="rId3"/>
            <a:stretch>
              <a:fillRect l="0" t="0" r="0" b="0"/>
            </a:stretch>
          </a:blipFill>
        </p:spPr>
      </p:sp>
      <p:sp>
        <p:nvSpPr>
          <p:cNvPr name="Freeform 11" id="11"/>
          <p:cNvSpPr/>
          <p:nvPr/>
        </p:nvSpPr>
        <p:spPr>
          <a:xfrm flipH="false" flipV="false" rot="0">
            <a:off x="13444104" y="2720637"/>
            <a:ext cx="3793450" cy="4539171"/>
          </a:xfrm>
          <a:custGeom>
            <a:avLst/>
            <a:gdLst/>
            <a:ahLst/>
            <a:cxnLst/>
            <a:rect r="r" b="b" t="t" l="l"/>
            <a:pathLst>
              <a:path h="4539171" w="3793450">
                <a:moveTo>
                  <a:pt x="0" y="0"/>
                </a:moveTo>
                <a:lnTo>
                  <a:pt x="3793449" y="0"/>
                </a:lnTo>
                <a:lnTo>
                  <a:pt x="3793449" y="4539170"/>
                </a:lnTo>
                <a:lnTo>
                  <a:pt x="0" y="4539170"/>
                </a:lnTo>
                <a:lnTo>
                  <a:pt x="0" y="0"/>
                </a:lnTo>
                <a:close/>
              </a:path>
            </a:pathLst>
          </a:custGeom>
          <a:blipFill>
            <a:blip r:embed="rId4"/>
            <a:stretch>
              <a:fillRect l="0" t="0" r="0" b="0"/>
            </a:stretch>
          </a:blipFill>
        </p:spPr>
      </p:sp>
      <p:sp>
        <p:nvSpPr>
          <p:cNvPr name="TextBox 12" id="12"/>
          <p:cNvSpPr txBox="true"/>
          <p:nvPr/>
        </p:nvSpPr>
        <p:spPr>
          <a:xfrm rot="0">
            <a:off x="31617" y="8149852"/>
            <a:ext cx="5648881" cy="1047007"/>
          </a:xfrm>
          <a:prstGeom prst="rect">
            <a:avLst/>
          </a:prstGeom>
        </p:spPr>
        <p:txBody>
          <a:bodyPr anchor="t" rtlCol="false" tIns="0" lIns="0" bIns="0" rIns="0">
            <a:spAutoFit/>
          </a:bodyPr>
          <a:lstStyle/>
          <a:p>
            <a:pPr algn="ctr">
              <a:lnSpc>
                <a:spcPts val="4240"/>
              </a:lnSpc>
            </a:pPr>
            <a:r>
              <a:rPr lang="en-US" sz="3029">
                <a:solidFill>
                  <a:srgbClr val="000000"/>
                </a:solidFill>
                <a:latin typeface="Canva Sans 1"/>
              </a:rPr>
              <a:t>Moving outliers to the maximum of the box plot.</a:t>
            </a:r>
          </a:p>
        </p:txBody>
      </p:sp>
      <p:sp>
        <p:nvSpPr>
          <p:cNvPr name="TextBox 13" id="13"/>
          <p:cNvSpPr txBox="true"/>
          <p:nvPr/>
        </p:nvSpPr>
        <p:spPr>
          <a:xfrm rot="0">
            <a:off x="555011" y="1866547"/>
            <a:ext cx="480012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Years of Credit History</a:t>
            </a:r>
          </a:p>
        </p:txBody>
      </p:sp>
      <p:sp>
        <p:nvSpPr>
          <p:cNvPr name="TextBox 14" id="14"/>
          <p:cNvSpPr txBox="true"/>
          <p:nvPr/>
        </p:nvSpPr>
        <p:spPr>
          <a:xfrm rot="0">
            <a:off x="6347619" y="1866547"/>
            <a:ext cx="559276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Number of Open Accounts</a:t>
            </a:r>
          </a:p>
        </p:txBody>
      </p:sp>
      <p:sp>
        <p:nvSpPr>
          <p:cNvPr name="TextBox 15" id="15"/>
          <p:cNvSpPr txBox="true"/>
          <p:nvPr/>
        </p:nvSpPr>
        <p:spPr>
          <a:xfrm rot="0">
            <a:off x="12435681" y="1895122"/>
            <a:ext cx="5894343"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1 Bold"/>
              </a:rPr>
              <a:t>Number of Credit Problems</a:t>
            </a:r>
          </a:p>
        </p:txBody>
      </p:sp>
      <p:sp>
        <p:nvSpPr>
          <p:cNvPr name="TextBox 16" id="16"/>
          <p:cNvSpPr txBox="true"/>
          <p:nvPr/>
        </p:nvSpPr>
        <p:spPr>
          <a:xfrm rot="0">
            <a:off x="12593906" y="7616452"/>
            <a:ext cx="5648881" cy="2113807"/>
          </a:xfrm>
          <a:prstGeom prst="rect">
            <a:avLst/>
          </a:prstGeom>
        </p:spPr>
        <p:txBody>
          <a:bodyPr anchor="t" rtlCol="false" tIns="0" lIns="0" bIns="0" rIns="0">
            <a:spAutoFit/>
          </a:bodyPr>
          <a:lstStyle/>
          <a:p>
            <a:pPr algn="ctr">
              <a:lnSpc>
                <a:spcPts val="4240"/>
              </a:lnSpc>
            </a:pPr>
            <a:r>
              <a:rPr lang="en-US" sz="3029">
                <a:solidFill>
                  <a:srgbClr val="000000"/>
                </a:solidFill>
                <a:latin typeface="Canva Sans 1"/>
              </a:rPr>
              <a:t>Reasonable values and these numbers could help in classifying correctly so, no changes.</a:t>
            </a:r>
          </a:p>
        </p:txBody>
      </p:sp>
      <p:sp>
        <p:nvSpPr>
          <p:cNvPr name="TextBox 17" id="17"/>
          <p:cNvSpPr txBox="true"/>
          <p:nvPr/>
        </p:nvSpPr>
        <p:spPr>
          <a:xfrm rot="0">
            <a:off x="15418347" y="4169429"/>
            <a:ext cx="1595658"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Value Counts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18065883"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HANDLING OUTLIERS </a:t>
            </a:r>
          </a:p>
        </p:txBody>
      </p:sp>
      <p:sp>
        <p:nvSpPr>
          <p:cNvPr name="AutoShape 3" id="3"/>
          <p:cNvSpPr/>
          <p:nvPr/>
        </p:nvSpPr>
        <p:spPr>
          <a:xfrm flipH="true">
            <a:off x="0" y="1131131"/>
            <a:ext cx="8812251" cy="0"/>
          </a:xfrm>
          <a:prstGeom prst="line">
            <a:avLst/>
          </a:prstGeom>
          <a:ln cap="flat" w="76200">
            <a:solidFill>
              <a:srgbClr val="223289"/>
            </a:solidFill>
            <a:prstDash val="solid"/>
            <a:headEnd type="none" len="sm" w="sm"/>
            <a:tailEnd type="none" len="sm" w="sm"/>
          </a:ln>
        </p:spPr>
      </p:sp>
      <p:sp>
        <p:nvSpPr>
          <p:cNvPr name="TextBox 4" id="4"/>
          <p:cNvSpPr txBox="true"/>
          <p:nvPr/>
        </p:nvSpPr>
        <p:spPr>
          <a:xfrm rot="0">
            <a:off x="6382830" y="7677912"/>
            <a:ext cx="5808273" cy="1580388"/>
          </a:xfrm>
          <a:prstGeom prst="rect">
            <a:avLst/>
          </a:prstGeom>
        </p:spPr>
        <p:txBody>
          <a:bodyPr anchor="t" rtlCol="false" tIns="0" lIns="0" bIns="0" rIns="0">
            <a:spAutoFit/>
          </a:bodyPr>
          <a:lstStyle/>
          <a:p>
            <a:pPr algn="ctr">
              <a:lnSpc>
                <a:spcPts val="4241"/>
              </a:lnSpc>
            </a:pPr>
            <a:r>
              <a:rPr lang="en-US" sz="3029">
                <a:solidFill>
                  <a:srgbClr val="000000"/>
                </a:solidFill>
                <a:latin typeface="Canva Sans 1"/>
              </a:rPr>
              <a:t>Moving outliers to the maximum of box plot</a:t>
            </a:r>
          </a:p>
          <a:p>
            <a:pPr algn="ctr">
              <a:lnSpc>
                <a:spcPts val="4241"/>
              </a:lnSpc>
            </a:pPr>
          </a:p>
        </p:txBody>
      </p:sp>
      <p:sp>
        <p:nvSpPr>
          <p:cNvPr name="AutoShape 5" id="5"/>
          <p:cNvSpPr/>
          <p:nvPr/>
        </p:nvSpPr>
        <p:spPr>
          <a:xfrm>
            <a:off x="5870998" y="1874296"/>
            <a:ext cx="0" cy="8412704"/>
          </a:xfrm>
          <a:prstGeom prst="line">
            <a:avLst/>
          </a:prstGeom>
          <a:ln cap="flat" w="38100">
            <a:solidFill>
              <a:srgbClr val="223289"/>
            </a:solidFill>
            <a:prstDash val="solid"/>
            <a:headEnd type="none" len="sm" w="sm"/>
            <a:tailEnd type="none" len="sm" w="sm"/>
          </a:ln>
        </p:spPr>
      </p:sp>
      <p:sp>
        <p:nvSpPr>
          <p:cNvPr name="AutoShape 6" id="6"/>
          <p:cNvSpPr/>
          <p:nvPr/>
        </p:nvSpPr>
        <p:spPr>
          <a:xfrm>
            <a:off x="0" y="1874296"/>
            <a:ext cx="18724026" cy="19050"/>
          </a:xfrm>
          <a:prstGeom prst="line">
            <a:avLst/>
          </a:prstGeom>
          <a:ln cap="flat" w="38100">
            <a:solidFill>
              <a:srgbClr val="223289"/>
            </a:solidFill>
            <a:prstDash val="solid"/>
            <a:headEnd type="none" len="sm" w="sm"/>
            <a:tailEnd type="none" len="sm" w="sm"/>
          </a:ln>
        </p:spPr>
      </p:sp>
      <p:sp>
        <p:nvSpPr>
          <p:cNvPr name="AutoShape 7" id="7"/>
          <p:cNvSpPr/>
          <p:nvPr/>
        </p:nvSpPr>
        <p:spPr>
          <a:xfrm>
            <a:off x="12451031" y="1893346"/>
            <a:ext cx="0" cy="8412704"/>
          </a:xfrm>
          <a:prstGeom prst="line">
            <a:avLst/>
          </a:prstGeom>
          <a:ln cap="flat" w="38100">
            <a:solidFill>
              <a:srgbClr val="223289"/>
            </a:solidFill>
            <a:prstDash val="solid"/>
            <a:headEnd type="none" len="sm" w="sm"/>
            <a:tailEnd type="none" len="sm" w="sm"/>
          </a:ln>
        </p:spPr>
      </p:sp>
      <p:sp>
        <p:nvSpPr>
          <p:cNvPr name="AutoShape 8" id="8"/>
          <p:cNvSpPr/>
          <p:nvPr/>
        </p:nvSpPr>
        <p:spPr>
          <a:xfrm>
            <a:off x="19" y="2543964"/>
            <a:ext cx="18724026" cy="19050"/>
          </a:xfrm>
          <a:prstGeom prst="line">
            <a:avLst/>
          </a:prstGeom>
          <a:ln cap="flat" w="38100">
            <a:solidFill>
              <a:srgbClr val="223289"/>
            </a:solidFill>
            <a:prstDash val="solid"/>
            <a:headEnd type="none" len="sm" w="sm"/>
            <a:tailEnd type="none" len="sm" w="sm"/>
          </a:ln>
        </p:spPr>
      </p:sp>
      <p:sp>
        <p:nvSpPr>
          <p:cNvPr name="Freeform 9" id="9"/>
          <p:cNvSpPr/>
          <p:nvPr/>
        </p:nvSpPr>
        <p:spPr>
          <a:xfrm flipH="false" flipV="false" rot="0">
            <a:off x="278776" y="2714106"/>
            <a:ext cx="5071596" cy="4103554"/>
          </a:xfrm>
          <a:custGeom>
            <a:avLst/>
            <a:gdLst/>
            <a:ahLst/>
            <a:cxnLst/>
            <a:rect r="r" b="b" t="t" l="l"/>
            <a:pathLst>
              <a:path h="4103554" w="5071596">
                <a:moveTo>
                  <a:pt x="0" y="0"/>
                </a:moveTo>
                <a:lnTo>
                  <a:pt x="5071596" y="0"/>
                </a:lnTo>
                <a:lnTo>
                  <a:pt x="5071596" y="4103554"/>
                </a:lnTo>
                <a:lnTo>
                  <a:pt x="0" y="4103554"/>
                </a:lnTo>
                <a:lnTo>
                  <a:pt x="0" y="0"/>
                </a:lnTo>
                <a:close/>
              </a:path>
            </a:pathLst>
          </a:custGeom>
          <a:blipFill>
            <a:blip r:embed="rId2"/>
            <a:stretch>
              <a:fillRect l="0" t="0" r="0" b="0"/>
            </a:stretch>
          </a:blipFill>
        </p:spPr>
      </p:sp>
      <p:sp>
        <p:nvSpPr>
          <p:cNvPr name="Freeform 10" id="10"/>
          <p:cNvSpPr/>
          <p:nvPr/>
        </p:nvSpPr>
        <p:spPr>
          <a:xfrm flipH="false" flipV="false" rot="0">
            <a:off x="6382830" y="2714106"/>
            <a:ext cx="5522340" cy="4455816"/>
          </a:xfrm>
          <a:custGeom>
            <a:avLst/>
            <a:gdLst/>
            <a:ahLst/>
            <a:cxnLst/>
            <a:rect r="r" b="b" t="t" l="l"/>
            <a:pathLst>
              <a:path h="4455816" w="5522340">
                <a:moveTo>
                  <a:pt x="0" y="0"/>
                </a:moveTo>
                <a:lnTo>
                  <a:pt x="5522340" y="0"/>
                </a:lnTo>
                <a:lnTo>
                  <a:pt x="5522340" y="4455816"/>
                </a:lnTo>
                <a:lnTo>
                  <a:pt x="0" y="4455816"/>
                </a:lnTo>
                <a:lnTo>
                  <a:pt x="0" y="0"/>
                </a:lnTo>
                <a:close/>
              </a:path>
            </a:pathLst>
          </a:custGeom>
          <a:blipFill>
            <a:blip r:embed="rId3"/>
            <a:stretch>
              <a:fillRect l="0" t="0" r="0" b="0"/>
            </a:stretch>
          </a:blipFill>
        </p:spPr>
      </p:sp>
      <p:sp>
        <p:nvSpPr>
          <p:cNvPr name="Freeform 11" id="11"/>
          <p:cNvSpPr/>
          <p:nvPr/>
        </p:nvSpPr>
        <p:spPr>
          <a:xfrm flipH="false" flipV="false" rot="0">
            <a:off x="12586056" y="2614659"/>
            <a:ext cx="2586585" cy="3441473"/>
          </a:xfrm>
          <a:custGeom>
            <a:avLst/>
            <a:gdLst/>
            <a:ahLst/>
            <a:cxnLst/>
            <a:rect r="r" b="b" t="t" l="l"/>
            <a:pathLst>
              <a:path h="3441473" w="2586585">
                <a:moveTo>
                  <a:pt x="0" y="0"/>
                </a:moveTo>
                <a:lnTo>
                  <a:pt x="2586585" y="0"/>
                </a:lnTo>
                <a:lnTo>
                  <a:pt x="2586585" y="3441473"/>
                </a:lnTo>
                <a:lnTo>
                  <a:pt x="0" y="3441473"/>
                </a:lnTo>
                <a:lnTo>
                  <a:pt x="0" y="0"/>
                </a:lnTo>
                <a:close/>
              </a:path>
            </a:pathLst>
          </a:custGeom>
          <a:blipFill>
            <a:blip r:embed="rId4"/>
            <a:stretch>
              <a:fillRect l="0" t="0" r="0" b="0"/>
            </a:stretch>
          </a:blipFill>
        </p:spPr>
      </p:sp>
      <p:sp>
        <p:nvSpPr>
          <p:cNvPr name="Freeform 12" id="12"/>
          <p:cNvSpPr/>
          <p:nvPr/>
        </p:nvSpPr>
        <p:spPr>
          <a:xfrm flipH="false" flipV="false" rot="0">
            <a:off x="15288615" y="2658264"/>
            <a:ext cx="2530369" cy="4824857"/>
          </a:xfrm>
          <a:custGeom>
            <a:avLst/>
            <a:gdLst/>
            <a:ahLst/>
            <a:cxnLst/>
            <a:rect r="r" b="b" t="t" l="l"/>
            <a:pathLst>
              <a:path h="4824857" w="2530369">
                <a:moveTo>
                  <a:pt x="0" y="0"/>
                </a:moveTo>
                <a:lnTo>
                  <a:pt x="2530370" y="0"/>
                </a:lnTo>
                <a:lnTo>
                  <a:pt x="2530370" y="4824857"/>
                </a:lnTo>
                <a:lnTo>
                  <a:pt x="0" y="4824857"/>
                </a:lnTo>
                <a:lnTo>
                  <a:pt x="0" y="0"/>
                </a:lnTo>
                <a:close/>
              </a:path>
            </a:pathLst>
          </a:custGeom>
          <a:blipFill>
            <a:blip r:embed="rId5"/>
            <a:stretch>
              <a:fillRect l="0" t="0" r="0" b="0"/>
            </a:stretch>
          </a:blipFill>
        </p:spPr>
      </p:sp>
      <p:sp>
        <p:nvSpPr>
          <p:cNvPr name="TextBox 13" id="13"/>
          <p:cNvSpPr txBox="true"/>
          <p:nvPr/>
        </p:nvSpPr>
        <p:spPr>
          <a:xfrm rot="0">
            <a:off x="19" y="7809189"/>
            <a:ext cx="5648881" cy="1047007"/>
          </a:xfrm>
          <a:prstGeom prst="rect">
            <a:avLst/>
          </a:prstGeom>
        </p:spPr>
        <p:txBody>
          <a:bodyPr anchor="t" rtlCol="false" tIns="0" lIns="0" bIns="0" rIns="0">
            <a:spAutoFit/>
          </a:bodyPr>
          <a:lstStyle/>
          <a:p>
            <a:pPr algn="ctr">
              <a:lnSpc>
                <a:spcPts val="4240"/>
              </a:lnSpc>
            </a:pPr>
            <a:r>
              <a:rPr lang="en-US" sz="3029">
                <a:solidFill>
                  <a:srgbClr val="000000"/>
                </a:solidFill>
                <a:latin typeface="Canva Sans 1"/>
              </a:rPr>
              <a:t>Moving outliers to the maximum of box plot</a:t>
            </a:r>
          </a:p>
        </p:txBody>
      </p:sp>
      <p:sp>
        <p:nvSpPr>
          <p:cNvPr name="TextBox 14" id="14"/>
          <p:cNvSpPr txBox="true"/>
          <p:nvPr/>
        </p:nvSpPr>
        <p:spPr>
          <a:xfrm rot="0">
            <a:off x="525880" y="1866547"/>
            <a:ext cx="485838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Current Credit Balance</a:t>
            </a:r>
          </a:p>
        </p:txBody>
      </p:sp>
      <p:sp>
        <p:nvSpPr>
          <p:cNvPr name="TextBox 15" id="15"/>
          <p:cNvSpPr txBox="true"/>
          <p:nvPr/>
        </p:nvSpPr>
        <p:spPr>
          <a:xfrm rot="0">
            <a:off x="6778546" y="1866547"/>
            <a:ext cx="473090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Maximum Open Credit</a:t>
            </a:r>
          </a:p>
        </p:txBody>
      </p:sp>
      <p:sp>
        <p:nvSpPr>
          <p:cNvPr name="TextBox 16" id="16"/>
          <p:cNvSpPr txBox="true"/>
          <p:nvPr/>
        </p:nvSpPr>
        <p:spPr>
          <a:xfrm rot="0">
            <a:off x="12393657" y="1866547"/>
            <a:ext cx="589434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Bankruptcies &amp; Tax Liens</a:t>
            </a:r>
          </a:p>
        </p:txBody>
      </p:sp>
      <p:sp>
        <p:nvSpPr>
          <p:cNvPr name="TextBox 17" id="17"/>
          <p:cNvSpPr txBox="true"/>
          <p:nvPr/>
        </p:nvSpPr>
        <p:spPr>
          <a:xfrm rot="0">
            <a:off x="12593906" y="7616452"/>
            <a:ext cx="5648881" cy="2113807"/>
          </a:xfrm>
          <a:prstGeom prst="rect">
            <a:avLst/>
          </a:prstGeom>
        </p:spPr>
        <p:txBody>
          <a:bodyPr anchor="t" rtlCol="false" tIns="0" lIns="0" bIns="0" rIns="0">
            <a:spAutoFit/>
          </a:bodyPr>
          <a:lstStyle/>
          <a:p>
            <a:pPr algn="ctr">
              <a:lnSpc>
                <a:spcPts val="4240"/>
              </a:lnSpc>
            </a:pPr>
            <a:r>
              <a:rPr lang="en-US" sz="3029">
                <a:solidFill>
                  <a:srgbClr val="000000"/>
                </a:solidFill>
                <a:latin typeface="Canva Sans 1"/>
              </a:rPr>
              <a:t>Reasonable values and these numbers could help in classifying correctly so, no changes.</a:t>
            </a:r>
          </a:p>
        </p:txBody>
      </p:sp>
      <p:sp>
        <p:nvSpPr>
          <p:cNvPr name="TextBox 18" id="18"/>
          <p:cNvSpPr txBox="true"/>
          <p:nvPr/>
        </p:nvSpPr>
        <p:spPr>
          <a:xfrm rot="0">
            <a:off x="13498781" y="5989457"/>
            <a:ext cx="1595658"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Value Counts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4350042"/>
            <a:ext cx="6899678" cy="1546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FEATURE</a:t>
            </a:r>
          </a:p>
          <a:p>
            <a:pPr algn="just">
              <a:lnSpc>
                <a:spcPts val="6049"/>
              </a:lnSpc>
            </a:pPr>
            <a:r>
              <a:rPr lang="en-US" sz="5499" spc="175">
                <a:solidFill>
                  <a:srgbClr val="FFFFFF"/>
                </a:solidFill>
                <a:latin typeface="Open Sauce Medium"/>
              </a:rPr>
              <a:t>ENGINEERING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18065883"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FEATURE SELECTION</a:t>
            </a:r>
          </a:p>
        </p:txBody>
      </p:sp>
      <p:sp>
        <p:nvSpPr>
          <p:cNvPr name="AutoShape 3" id="3"/>
          <p:cNvSpPr/>
          <p:nvPr/>
        </p:nvSpPr>
        <p:spPr>
          <a:xfrm flipH="true">
            <a:off x="0" y="1131131"/>
            <a:ext cx="8812251" cy="0"/>
          </a:xfrm>
          <a:prstGeom prst="line">
            <a:avLst/>
          </a:prstGeom>
          <a:ln cap="flat" w="76200">
            <a:solidFill>
              <a:srgbClr val="223289"/>
            </a:solidFill>
            <a:prstDash val="solid"/>
            <a:headEnd type="none" len="sm" w="sm"/>
            <a:tailEnd type="none" len="sm" w="sm"/>
          </a:ln>
        </p:spPr>
      </p:sp>
      <p:sp>
        <p:nvSpPr>
          <p:cNvPr name="Freeform 4" id="4"/>
          <p:cNvSpPr/>
          <p:nvPr/>
        </p:nvSpPr>
        <p:spPr>
          <a:xfrm flipH="false" flipV="false" rot="0">
            <a:off x="459988" y="1656888"/>
            <a:ext cx="9460870" cy="8337392"/>
          </a:xfrm>
          <a:custGeom>
            <a:avLst/>
            <a:gdLst/>
            <a:ahLst/>
            <a:cxnLst/>
            <a:rect r="r" b="b" t="t" l="l"/>
            <a:pathLst>
              <a:path h="8337392" w="9460870">
                <a:moveTo>
                  <a:pt x="0" y="0"/>
                </a:moveTo>
                <a:lnTo>
                  <a:pt x="9460870" y="0"/>
                </a:lnTo>
                <a:lnTo>
                  <a:pt x="9460870" y="8337392"/>
                </a:lnTo>
                <a:lnTo>
                  <a:pt x="0" y="8337392"/>
                </a:lnTo>
                <a:lnTo>
                  <a:pt x="0" y="0"/>
                </a:lnTo>
                <a:close/>
              </a:path>
            </a:pathLst>
          </a:custGeom>
          <a:blipFill>
            <a:blip r:embed="rId2"/>
            <a:stretch>
              <a:fillRect l="0" t="0" r="0" b="0"/>
            </a:stretch>
          </a:blipFill>
        </p:spPr>
      </p:sp>
      <p:sp>
        <p:nvSpPr>
          <p:cNvPr name="TextBox 5" id="5"/>
          <p:cNvSpPr txBox="true"/>
          <p:nvPr/>
        </p:nvSpPr>
        <p:spPr>
          <a:xfrm rot="0">
            <a:off x="10208284" y="1590213"/>
            <a:ext cx="8079716" cy="2380615"/>
          </a:xfrm>
          <a:prstGeom prst="rect">
            <a:avLst/>
          </a:prstGeom>
        </p:spPr>
        <p:txBody>
          <a:bodyPr anchor="t" rtlCol="false" tIns="0" lIns="0" bIns="0" rIns="0">
            <a:spAutoFit/>
          </a:bodyPr>
          <a:lstStyle/>
          <a:p>
            <a:pPr>
              <a:lnSpc>
                <a:spcPts val="4759"/>
              </a:lnSpc>
            </a:pPr>
            <a:r>
              <a:rPr lang="en-US" sz="3399">
                <a:solidFill>
                  <a:srgbClr val="223289"/>
                </a:solidFill>
                <a:latin typeface="Canva Sans 1"/>
              </a:rPr>
              <a:t>As there is a high correlation between Bankruptcies and Number of Credit Problems we can remove one of the columns.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5400000">
            <a:off x="6604679" y="-422317"/>
            <a:ext cx="5067799" cy="5067799"/>
          </a:xfrm>
          <a:prstGeom prst="rect">
            <a:avLst/>
          </a:prstGeom>
        </p:spPr>
      </p:pic>
      <p:grpSp>
        <p:nvGrpSpPr>
          <p:cNvPr name="Group 3" id="3"/>
          <p:cNvGrpSpPr/>
          <p:nvPr/>
        </p:nvGrpSpPr>
        <p:grpSpPr>
          <a:xfrm rot="0">
            <a:off x="7469572" y="429251"/>
            <a:ext cx="3338013" cy="333801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1960"/>
                </a:lnSpc>
                <a:spcBef>
                  <a:spcPct val="0"/>
                </a:spcBef>
              </a:pPr>
            </a:p>
          </p:txBody>
        </p:sp>
      </p:grpSp>
      <p:sp>
        <p:nvSpPr>
          <p:cNvPr name="TextBox 6" id="6"/>
          <p:cNvSpPr txBox="true"/>
          <p:nvPr/>
        </p:nvSpPr>
        <p:spPr>
          <a:xfrm rot="0">
            <a:off x="7549186" y="1656423"/>
            <a:ext cx="3258399" cy="1054191"/>
          </a:xfrm>
          <a:prstGeom prst="rect">
            <a:avLst/>
          </a:prstGeom>
        </p:spPr>
        <p:txBody>
          <a:bodyPr anchor="t" rtlCol="false" tIns="0" lIns="0" bIns="0" rIns="0">
            <a:spAutoFit/>
          </a:bodyPr>
          <a:lstStyle/>
          <a:p>
            <a:pPr algn="ctr">
              <a:lnSpc>
                <a:spcPts val="4187"/>
              </a:lnSpc>
            </a:pPr>
            <a:r>
              <a:rPr lang="en-US" sz="3489">
                <a:solidFill>
                  <a:srgbClr val="404040"/>
                </a:solidFill>
                <a:latin typeface="Public Sans Bold"/>
              </a:rPr>
              <a:t>Feature </a:t>
            </a:r>
          </a:p>
          <a:p>
            <a:pPr algn="ctr">
              <a:lnSpc>
                <a:spcPts val="4187"/>
              </a:lnSpc>
            </a:pPr>
            <a:r>
              <a:rPr lang="en-US" sz="3489">
                <a:solidFill>
                  <a:srgbClr val="404040"/>
                </a:solidFill>
                <a:latin typeface="Public Sans Bold"/>
              </a:rPr>
              <a:t>Creation</a:t>
            </a:r>
          </a:p>
        </p:txBody>
      </p:sp>
      <p:sp>
        <p:nvSpPr>
          <p:cNvPr name="AutoShape 7" id="7"/>
          <p:cNvSpPr/>
          <p:nvPr/>
        </p:nvSpPr>
        <p:spPr>
          <a:xfrm flipH="true" flipV="true">
            <a:off x="3178398" y="5935377"/>
            <a:ext cx="5983" cy="626188"/>
          </a:xfrm>
          <a:prstGeom prst="line">
            <a:avLst/>
          </a:prstGeom>
          <a:ln cap="flat" w="9525">
            <a:solidFill>
              <a:srgbClr val="404040"/>
            </a:solidFill>
            <a:prstDash val="solid"/>
            <a:headEnd type="none" len="sm" w="sm"/>
            <a:tailEnd type="none" len="sm" w="sm"/>
          </a:ln>
        </p:spPr>
      </p:sp>
      <p:grpSp>
        <p:nvGrpSpPr>
          <p:cNvPr name="Group 8" id="8"/>
          <p:cNvGrpSpPr/>
          <p:nvPr/>
        </p:nvGrpSpPr>
        <p:grpSpPr>
          <a:xfrm rot="0">
            <a:off x="1904759" y="6561565"/>
            <a:ext cx="2570907" cy="1220464"/>
            <a:chOff x="0" y="0"/>
            <a:chExt cx="572999" cy="272015"/>
          </a:xfrm>
        </p:grpSpPr>
        <p:sp>
          <p:nvSpPr>
            <p:cNvPr name="Freeform 9" id="9"/>
            <p:cNvSpPr/>
            <p:nvPr/>
          </p:nvSpPr>
          <p:spPr>
            <a:xfrm flipH="false" flipV="false" rot="0">
              <a:off x="0" y="0"/>
              <a:ext cx="572999" cy="272015"/>
            </a:xfrm>
            <a:custGeom>
              <a:avLst/>
              <a:gdLst/>
              <a:ahLst/>
              <a:cxnLst/>
              <a:rect r="r" b="b" t="t" l="l"/>
              <a:pathLst>
                <a:path h="272015" w="572999">
                  <a:moveTo>
                    <a:pt x="30114" y="0"/>
                  </a:moveTo>
                  <a:lnTo>
                    <a:pt x="542886" y="0"/>
                  </a:lnTo>
                  <a:cubicBezTo>
                    <a:pt x="559517" y="0"/>
                    <a:pt x="572999" y="13482"/>
                    <a:pt x="572999" y="30114"/>
                  </a:cubicBezTo>
                  <a:lnTo>
                    <a:pt x="572999" y="241901"/>
                  </a:lnTo>
                  <a:cubicBezTo>
                    <a:pt x="572999" y="249888"/>
                    <a:pt x="569826" y="257547"/>
                    <a:pt x="564179" y="263195"/>
                  </a:cubicBezTo>
                  <a:cubicBezTo>
                    <a:pt x="558532" y="268842"/>
                    <a:pt x="550872" y="272015"/>
                    <a:pt x="542886" y="272015"/>
                  </a:cubicBezTo>
                  <a:lnTo>
                    <a:pt x="30114" y="272015"/>
                  </a:lnTo>
                  <a:cubicBezTo>
                    <a:pt x="13482" y="272015"/>
                    <a:pt x="0" y="258533"/>
                    <a:pt x="0" y="241901"/>
                  </a:cubicBezTo>
                  <a:lnTo>
                    <a:pt x="0" y="30114"/>
                  </a:lnTo>
                  <a:cubicBezTo>
                    <a:pt x="0" y="13482"/>
                    <a:pt x="13482" y="0"/>
                    <a:pt x="30114" y="0"/>
                  </a:cubicBezTo>
                  <a:close/>
                </a:path>
              </a:pathLst>
            </a:custGeom>
            <a:solidFill>
              <a:srgbClr val="A8CBBD"/>
            </a:solidFill>
          </p:spPr>
        </p:sp>
        <p:sp>
          <p:nvSpPr>
            <p:cNvPr name="TextBox 10" id="10"/>
            <p:cNvSpPr txBox="true"/>
            <p:nvPr/>
          </p:nvSpPr>
          <p:spPr>
            <a:xfrm>
              <a:off x="0" y="-9525"/>
              <a:ext cx="572999" cy="281540"/>
            </a:xfrm>
            <a:prstGeom prst="rect">
              <a:avLst/>
            </a:prstGeom>
          </p:spPr>
          <p:txBody>
            <a:bodyPr anchor="ctr" rtlCol="false" tIns="50800" lIns="50800" bIns="50800" rIns="50800"/>
            <a:lstStyle/>
            <a:p>
              <a:pPr algn="ctr">
                <a:lnSpc>
                  <a:spcPts val="1440"/>
                </a:lnSpc>
              </a:pPr>
            </a:p>
          </p:txBody>
        </p:sp>
      </p:grpSp>
      <p:grpSp>
        <p:nvGrpSpPr>
          <p:cNvPr name="Group 11" id="11"/>
          <p:cNvGrpSpPr/>
          <p:nvPr/>
        </p:nvGrpSpPr>
        <p:grpSpPr>
          <a:xfrm rot="0">
            <a:off x="1904759" y="5095091"/>
            <a:ext cx="2570907" cy="1145922"/>
            <a:chOff x="0" y="0"/>
            <a:chExt cx="572999" cy="255401"/>
          </a:xfrm>
        </p:grpSpPr>
        <p:sp>
          <p:nvSpPr>
            <p:cNvPr name="Freeform 12" id="12"/>
            <p:cNvSpPr/>
            <p:nvPr/>
          </p:nvSpPr>
          <p:spPr>
            <a:xfrm flipH="false" flipV="false" rot="0">
              <a:off x="0" y="0"/>
              <a:ext cx="572999" cy="255401"/>
            </a:xfrm>
            <a:custGeom>
              <a:avLst/>
              <a:gdLst/>
              <a:ahLst/>
              <a:cxnLst/>
              <a:rect r="r" b="b" t="t" l="l"/>
              <a:pathLst>
                <a:path h="255401" w="572999">
                  <a:moveTo>
                    <a:pt x="90341" y="0"/>
                  </a:moveTo>
                  <a:lnTo>
                    <a:pt x="482658" y="0"/>
                  </a:lnTo>
                  <a:cubicBezTo>
                    <a:pt x="506618" y="0"/>
                    <a:pt x="529597" y="9518"/>
                    <a:pt x="546539" y="26460"/>
                  </a:cubicBezTo>
                  <a:cubicBezTo>
                    <a:pt x="563481" y="43402"/>
                    <a:pt x="572999" y="66381"/>
                    <a:pt x="572999" y="90341"/>
                  </a:cubicBezTo>
                  <a:lnTo>
                    <a:pt x="572999" y="165060"/>
                  </a:lnTo>
                  <a:cubicBezTo>
                    <a:pt x="572999" y="189020"/>
                    <a:pt x="563481" y="211999"/>
                    <a:pt x="546539" y="228941"/>
                  </a:cubicBezTo>
                  <a:cubicBezTo>
                    <a:pt x="529597" y="245883"/>
                    <a:pt x="506618" y="255401"/>
                    <a:pt x="482658" y="255401"/>
                  </a:cubicBezTo>
                  <a:lnTo>
                    <a:pt x="90341" y="255401"/>
                  </a:lnTo>
                  <a:cubicBezTo>
                    <a:pt x="66381" y="255401"/>
                    <a:pt x="43402" y="245883"/>
                    <a:pt x="26460" y="228941"/>
                  </a:cubicBezTo>
                  <a:cubicBezTo>
                    <a:pt x="9518" y="211999"/>
                    <a:pt x="0" y="189020"/>
                    <a:pt x="0" y="165060"/>
                  </a:cubicBezTo>
                  <a:lnTo>
                    <a:pt x="0" y="90341"/>
                  </a:lnTo>
                  <a:cubicBezTo>
                    <a:pt x="0" y="66381"/>
                    <a:pt x="9518" y="43402"/>
                    <a:pt x="26460" y="26460"/>
                  </a:cubicBezTo>
                  <a:cubicBezTo>
                    <a:pt x="43402" y="9518"/>
                    <a:pt x="66381" y="0"/>
                    <a:pt x="90341" y="0"/>
                  </a:cubicBezTo>
                  <a:close/>
                </a:path>
              </a:pathLst>
            </a:custGeom>
            <a:solidFill>
              <a:srgbClr val="A8CBBD"/>
            </a:solidFill>
          </p:spPr>
        </p:sp>
        <p:sp>
          <p:nvSpPr>
            <p:cNvPr name="TextBox 13" id="13"/>
            <p:cNvSpPr txBox="true"/>
            <p:nvPr/>
          </p:nvSpPr>
          <p:spPr>
            <a:xfrm>
              <a:off x="0" y="-9525"/>
              <a:ext cx="572999" cy="264926"/>
            </a:xfrm>
            <a:prstGeom prst="rect">
              <a:avLst/>
            </a:prstGeom>
          </p:spPr>
          <p:txBody>
            <a:bodyPr anchor="ctr" rtlCol="false" tIns="50800" lIns="50800" bIns="50800" rIns="50800"/>
            <a:lstStyle/>
            <a:p>
              <a:pPr algn="ctr">
                <a:lnSpc>
                  <a:spcPts val="1440"/>
                </a:lnSpc>
              </a:pPr>
            </a:p>
          </p:txBody>
        </p:sp>
      </p:grpSp>
      <p:sp>
        <p:nvSpPr>
          <p:cNvPr name="TextBox 14" id="14"/>
          <p:cNvSpPr txBox="true"/>
          <p:nvPr/>
        </p:nvSpPr>
        <p:spPr>
          <a:xfrm rot="0">
            <a:off x="1904759" y="5319830"/>
            <a:ext cx="2570907" cy="696444"/>
          </a:xfrm>
          <a:prstGeom prst="rect">
            <a:avLst/>
          </a:prstGeom>
        </p:spPr>
        <p:txBody>
          <a:bodyPr anchor="t" rtlCol="false" tIns="0" lIns="0" bIns="0" rIns="0">
            <a:spAutoFit/>
          </a:bodyPr>
          <a:lstStyle/>
          <a:p>
            <a:pPr algn="ctr">
              <a:lnSpc>
                <a:spcPts val="2791"/>
              </a:lnSpc>
              <a:spcBef>
                <a:spcPct val="0"/>
              </a:spcBef>
            </a:pPr>
            <a:r>
              <a:rPr lang="en-US" sz="2326">
                <a:solidFill>
                  <a:srgbClr val="404040"/>
                </a:solidFill>
                <a:latin typeface="Public Sans Bold"/>
              </a:rPr>
              <a:t>Credit Score Category</a:t>
            </a:r>
          </a:p>
        </p:txBody>
      </p:sp>
      <p:sp>
        <p:nvSpPr>
          <p:cNvPr name="TextBox 15" id="15"/>
          <p:cNvSpPr txBox="true"/>
          <p:nvPr/>
        </p:nvSpPr>
        <p:spPr>
          <a:xfrm rot="0">
            <a:off x="2077402" y="6703252"/>
            <a:ext cx="2225621" cy="911737"/>
          </a:xfrm>
          <a:prstGeom prst="rect">
            <a:avLst/>
          </a:prstGeom>
        </p:spPr>
        <p:txBody>
          <a:bodyPr anchor="t" rtlCol="false" tIns="0" lIns="0" bIns="0" rIns="0">
            <a:spAutoFit/>
          </a:bodyPr>
          <a:lstStyle/>
          <a:p>
            <a:pPr algn="ctr">
              <a:lnSpc>
                <a:spcPts val="2392"/>
              </a:lnSpc>
              <a:spcBef>
                <a:spcPct val="0"/>
              </a:spcBef>
            </a:pPr>
            <a:r>
              <a:rPr lang="en-US" sz="1994">
                <a:solidFill>
                  <a:srgbClr val="404040"/>
                </a:solidFill>
                <a:latin typeface="Public Sans"/>
              </a:rPr>
              <a:t>Create categories for continuous values</a:t>
            </a:r>
          </a:p>
        </p:txBody>
      </p:sp>
      <p:sp>
        <p:nvSpPr>
          <p:cNvPr name="AutoShape 16" id="16"/>
          <p:cNvSpPr/>
          <p:nvPr/>
        </p:nvSpPr>
        <p:spPr>
          <a:xfrm flipV="true">
            <a:off x="6077684" y="6241013"/>
            <a:ext cx="0" cy="320552"/>
          </a:xfrm>
          <a:prstGeom prst="line">
            <a:avLst/>
          </a:prstGeom>
          <a:ln cap="flat" w="9525">
            <a:solidFill>
              <a:srgbClr val="404040"/>
            </a:solidFill>
            <a:prstDash val="solid"/>
            <a:headEnd type="none" len="sm" w="sm"/>
            <a:tailEnd type="none" len="sm" w="sm"/>
          </a:ln>
        </p:spPr>
      </p:sp>
      <p:grpSp>
        <p:nvGrpSpPr>
          <p:cNvPr name="Group 17" id="17"/>
          <p:cNvGrpSpPr/>
          <p:nvPr/>
        </p:nvGrpSpPr>
        <p:grpSpPr>
          <a:xfrm rot="0">
            <a:off x="4792231" y="6561565"/>
            <a:ext cx="2570907" cy="1220464"/>
            <a:chOff x="0" y="0"/>
            <a:chExt cx="572999" cy="272015"/>
          </a:xfrm>
        </p:grpSpPr>
        <p:sp>
          <p:nvSpPr>
            <p:cNvPr name="Freeform 18" id="18"/>
            <p:cNvSpPr/>
            <p:nvPr/>
          </p:nvSpPr>
          <p:spPr>
            <a:xfrm flipH="false" flipV="false" rot="0">
              <a:off x="0" y="0"/>
              <a:ext cx="572999" cy="272015"/>
            </a:xfrm>
            <a:custGeom>
              <a:avLst/>
              <a:gdLst/>
              <a:ahLst/>
              <a:cxnLst/>
              <a:rect r="r" b="b" t="t" l="l"/>
              <a:pathLst>
                <a:path h="272015" w="572999">
                  <a:moveTo>
                    <a:pt x="30114" y="0"/>
                  </a:moveTo>
                  <a:lnTo>
                    <a:pt x="542886" y="0"/>
                  </a:lnTo>
                  <a:cubicBezTo>
                    <a:pt x="559517" y="0"/>
                    <a:pt x="572999" y="13482"/>
                    <a:pt x="572999" y="30114"/>
                  </a:cubicBezTo>
                  <a:lnTo>
                    <a:pt x="572999" y="241901"/>
                  </a:lnTo>
                  <a:cubicBezTo>
                    <a:pt x="572999" y="249888"/>
                    <a:pt x="569826" y="257547"/>
                    <a:pt x="564179" y="263195"/>
                  </a:cubicBezTo>
                  <a:cubicBezTo>
                    <a:pt x="558532" y="268842"/>
                    <a:pt x="550872" y="272015"/>
                    <a:pt x="542886" y="272015"/>
                  </a:cubicBezTo>
                  <a:lnTo>
                    <a:pt x="30114" y="272015"/>
                  </a:lnTo>
                  <a:cubicBezTo>
                    <a:pt x="13482" y="272015"/>
                    <a:pt x="0" y="258533"/>
                    <a:pt x="0" y="241901"/>
                  </a:cubicBezTo>
                  <a:lnTo>
                    <a:pt x="0" y="30114"/>
                  </a:lnTo>
                  <a:cubicBezTo>
                    <a:pt x="0" y="13482"/>
                    <a:pt x="13482" y="0"/>
                    <a:pt x="30114" y="0"/>
                  </a:cubicBezTo>
                  <a:close/>
                </a:path>
              </a:pathLst>
            </a:custGeom>
            <a:solidFill>
              <a:srgbClr val="F8DF8C"/>
            </a:solidFill>
          </p:spPr>
        </p:sp>
        <p:sp>
          <p:nvSpPr>
            <p:cNvPr name="TextBox 19" id="19"/>
            <p:cNvSpPr txBox="true"/>
            <p:nvPr/>
          </p:nvSpPr>
          <p:spPr>
            <a:xfrm>
              <a:off x="0" y="-9525"/>
              <a:ext cx="572999" cy="281540"/>
            </a:xfrm>
            <a:prstGeom prst="rect">
              <a:avLst/>
            </a:prstGeom>
          </p:spPr>
          <p:txBody>
            <a:bodyPr anchor="ctr" rtlCol="false" tIns="50800" lIns="50800" bIns="50800" rIns="50800"/>
            <a:lstStyle/>
            <a:p>
              <a:pPr algn="ctr">
                <a:lnSpc>
                  <a:spcPts val="1440"/>
                </a:lnSpc>
              </a:pPr>
            </a:p>
          </p:txBody>
        </p:sp>
      </p:grpSp>
      <p:grpSp>
        <p:nvGrpSpPr>
          <p:cNvPr name="Group 20" id="20"/>
          <p:cNvGrpSpPr/>
          <p:nvPr/>
        </p:nvGrpSpPr>
        <p:grpSpPr>
          <a:xfrm rot="0">
            <a:off x="4792231" y="5095091"/>
            <a:ext cx="2570907" cy="1145922"/>
            <a:chOff x="0" y="0"/>
            <a:chExt cx="572999" cy="255401"/>
          </a:xfrm>
        </p:grpSpPr>
        <p:sp>
          <p:nvSpPr>
            <p:cNvPr name="Freeform 21" id="21"/>
            <p:cNvSpPr/>
            <p:nvPr/>
          </p:nvSpPr>
          <p:spPr>
            <a:xfrm flipH="false" flipV="false" rot="0">
              <a:off x="0" y="0"/>
              <a:ext cx="572999" cy="255401"/>
            </a:xfrm>
            <a:custGeom>
              <a:avLst/>
              <a:gdLst/>
              <a:ahLst/>
              <a:cxnLst/>
              <a:rect r="r" b="b" t="t" l="l"/>
              <a:pathLst>
                <a:path h="255401" w="572999">
                  <a:moveTo>
                    <a:pt x="90341" y="0"/>
                  </a:moveTo>
                  <a:lnTo>
                    <a:pt x="482658" y="0"/>
                  </a:lnTo>
                  <a:cubicBezTo>
                    <a:pt x="506618" y="0"/>
                    <a:pt x="529597" y="9518"/>
                    <a:pt x="546539" y="26460"/>
                  </a:cubicBezTo>
                  <a:cubicBezTo>
                    <a:pt x="563481" y="43402"/>
                    <a:pt x="572999" y="66381"/>
                    <a:pt x="572999" y="90341"/>
                  </a:cubicBezTo>
                  <a:lnTo>
                    <a:pt x="572999" y="165060"/>
                  </a:lnTo>
                  <a:cubicBezTo>
                    <a:pt x="572999" y="189020"/>
                    <a:pt x="563481" y="211999"/>
                    <a:pt x="546539" y="228941"/>
                  </a:cubicBezTo>
                  <a:cubicBezTo>
                    <a:pt x="529597" y="245883"/>
                    <a:pt x="506618" y="255401"/>
                    <a:pt x="482658" y="255401"/>
                  </a:cubicBezTo>
                  <a:lnTo>
                    <a:pt x="90341" y="255401"/>
                  </a:lnTo>
                  <a:cubicBezTo>
                    <a:pt x="66381" y="255401"/>
                    <a:pt x="43402" y="245883"/>
                    <a:pt x="26460" y="228941"/>
                  </a:cubicBezTo>
                  <a:cubicBezTo>
                    <a:pt x="9518" y="211999"/>
                    <a:pt x="0" y="189020"/>
                    <a:pt x="0" y="165060"/>
                  </a:cubicBezTo>
                  <a:lnTo>
                    <a:pt x="0" y="90341"/>
                  </a:lnTo>
                  <a:cubicBezTo>
                    <a:pt x="0" y="66381"/>
                    <a:pt x="9518" y="43402"/>
                    <a:pt x="26460" y="26460"/>
                  </a:cubicBezTo>
                  <a:cubicBezTo>
                    <a:pt x="43402" y="9518"/>
                    <a:pt x="66381" y="0"/>
                    <a:pt x="90341" y="0"/>
                  </a:cubicBezTo>
                  <a:close/>
                </a:path>
              </a:pathLst>
            </a:custGeom>
            <a:solidFill>
              <a:srgbClr val="F8DF8C"/>
            </a:solidFill>
          </p:spPr>
        </p:sp>
        <p:sp>
          <p:nvSpPr>
            <p:cNvPr name="TextBox 22" id="22"/>
            <p:cNvSpPr txBox="true"/>
            <p:nvPr/>
          </p:nvSpPr>
          <p:spPr>
            <a:xfrm>
              <a:off x="0" y="-9525"/>
              <a:ext cx="572999" cy="264926"/>
            </a:xfrm>
            <a:prstGeom prst="rect">
              <a:avLst/>
            </a:prstGeom>
          </p:spPr>
          <p:txBody>
            <a:bodyPr anchor="ctr" rtlCol="false" tIns="50800" lIns="50800" bIns="50800" rIns="50800"/>
            <a:lstStyle/>
            <a:p>
              <a:pPr algn="ctr">
                <a:lnSpc>
                  <a:spcPts val="1440"/>
                </a:lnSpc>
              </a:pPr>
            </a:p>
          </p:txBody>
        </p:sp>
      </p:grpSp>
      <p:sp>
        <p:nvSpPr>
          <p:cNvPr name="TextBox 23" id="23"/>
          <p:cNvSpPr txBox="true"/>
          <p:nvPr/>
        </p:nvSpPr>
        <p:spPr>
          <a:xfrm rot="0">
            <a:off x="4792231" y="5333156"/>
            <a:ext cx="2570907" cy="696444"/>
          </a:xfrm>
          <a:prstGeom prst="rect">
            <a:avLst/>
          </a:prstGeom>
        </p:spPr>
        <p:txBody>
          <a:bodyPr anchor="t" rtlCol="false" tIns="0" lIns="0" bIns="0" rIns="0">
            <a:spAutoFit/>
          </a:bodyPr>
          <a:lstStyle/>
          <a:p>
            <a:pPr algn="ctr">
              <a:lnSpc>
                <a:spcPts val="2791"/>
              </a:lnSpc>
              <a:spcBef>
                <a:spcPct val="0"/>
              </a:spcBef>
            </a:pPr>
            <a:r>
              <a:rPr lang="en-US" sz="2326">
                <a:solidFill>
                  <a:srgbClr val="404040"/>
                </a:solidFill>
                <a:latin typeface="Public Sans Bold"/>
              </a:rPr>
              <a:t>Debt-to-Income Ratio</a:t>
            </a:r>
          </a:p>
        </p:txBody>
      </p:sp>
      <p:sp>
        <p:nvSpPr>
          <p:cNvPr name="TextBox 24" id="24"/>
          <p:cNvSpPr txBox="true"/>
          <p:nvPr/>
        </p:nvSpPr>
        <p:spPr>
          <a:xfrm rot="0">
            <a:off x="4964874" y="6701259"/>
            <a:ext cx="2225621" cy="911737"/>
          </a:xfrm>
          <a:prstGeom prst="rect">
            <a:avLst/>
          </a:prstGeom>
        </p:spPr>
        <p:txBody>
          <a:bodyPr anchor="t" rtlCol="false" tIns="0" lIns="0" bIns="0" rIns="0">
            <a:spAutoFit/>
          </a:bodyPr>
          <a:lstStyle/>
          <a:p>
            <a:pPr algn="ctr">
              <a:lnSpc>
                <a:spcPts val="2392"/>
              </a:lnSpc>
              <a:spcBef>
                <a:spcPct val="0"/>
              </a:spcBef>
            </a:pPr>
            <a:r>
              <a:rPr lang="en-US" sz="1994">
                <a:solidFill>
                  <a:srgbClr val="404040"/>
                </a:solidFill>
                <a:latin typeface="Public Sans"/>
              </a:rPr>
              <a:t>Ratio of monthly debt and monthly income</a:t>
            </a:r>
          </a:p>
        </p:txBody>
      </p:sp>
      <p:sp>
        <p:nvSpPr>
          <p:cNvPr name="AutoShape 25" id="25"/>
          <p:cNvSpPr/>
          <p:nvPr/>
        </p:nvSpPr>
        <p:spPr>
          <a:xfrm flipV="true">
            <a:off x="9138579" y="6254339"/>
            <a:ext cx="0" cy="307226"/>
          </a:xfrm>
          <a:prstGeom prst="line">
            <a:avLst/>
          </a:prstGeom>
          <a:ln cap="flat" w="9525">
            <a:solidFill>
              <a:srgbClr val="404040"/>
            </a:solidFill>
            <a:prstDash val="solid"/>
            <a:headEnd type="none" len="sm" w="sm"/>
            <a:tailEnd type="none" len="sm" w="sm"/>
          </a:ln>
        </p:spPr>
      </p:sp>
      <p:grpSp>
        <p:nvGrpSpPr>
          <p:cNvPr name="Group 26" id="26"/>
          <p:cNvGrpSpPr/>
          <p:nvPr/>
        </p:nvGrpSpPr>
        <p:grpSpPr>
          <a:xfrm rot="0">
            <a:off x="7679703" y="6561565"/>
            <a:ext cx="2917751" cy="1220464"/>
            <a:chOff x="0" y="0"/>
            <a:chExt cx="650303" cy="272015"/>
          </a:xfrm>
        </p:grpSpPr>
        <p:sp>
          <p:nvSpPr>
            <p:cNvPr name="Freeform 27" id="27"/>
            <p:cNvSpPr/>
            <p:nvPr/>
          </p:nvSpPr>
          <p:spPr>
            <a:xfrm flipH="false" flipV="false" rot="0">
              <a:off x="0" y="0"/>
              <a:ext cx="650303" cy="272015"/>
            </a:xfrm>
            <a:custGeom>
              <a:avLst/>
              <a:gdLst/>
              <a:ahLst/>
              <a:cxnLst/>
              <a:rect r="r" b="b" t="t" l="l"/>
              <a:pathLst>
                <a:path h="272015" w="650303">
                  <a:moveTo>
                    <a:pt x="26534" y="0"/>
                  </a:moveTo>
                  <a:lnTo>
                    <a:pt x="623769" y="0"/>
                  </a:lnTo>
                  <a:cubicBezTo>
                    <a:pt x="638424" y="0"/>
                    <a:pt x="650303" y="11880"/>
                    <a:pt x="650303" y="26534"/>
                  </a:cubicBezTo>
                  <a:lnTo>
                    <a:pt x="650303" y="245481"/>
                  </a:lnTo>
                  <a:cubicBezTo>
                    <a:pt x="650303" y="260135"/>
                    <a:pt x="638424" y="272015"/>
                    <a:pt x="623769" y="272015"/>
                  </a:cubicBezTo>
                  <a:lnTo>
                    <a:pt x="26534" y="272015"/>
                  </a:lnTo>
                  <a:cubicBezTo>
                    <a:pt x="11880" y="272015"/>
                    <a:pt x="0" y="260135"/>
                    <a:pt x="0" y="245481"/>
                  </a:cubicBezTo>
                  <a:lnTo>
                    <a:pt x="0" y="26534"/>
                  </a:lnTo>
                  <a:cubicBezTo>
                    <a:pt x="0" y="11880"/>
                    <a:pt x="11880" y="0"/>
                    <a:pt x="26534" y="0"/>
                  </a:cubicBezTo>
                  <a:close/>
                </a:path>
              </a:pathLst>
            </a:custGeom>
            <a:solidFill>
              <a:srgbClr val="FAB488"/>
            </a:solidFill>
          </p:spPr>
        </p:sp>
        <p:sp>
          <p:nvSpPr>
            <p:cNvPr name="TextBox 28" id="28"/>
            <p:cNvSpPr txBox="true"/>
            <p:nvPr/>
          </p:nvSpPr>
          <p:spPr>
            <a:xfrm>
              <a:off x="0" y="-9525"/>
              <a:ext cx="650303" cy="281540"/>
            </a:xfrm>
            <a:prstGeom prst="rect">
              <a:avLst/>
            </a:prstGeom>
          </p:spPr>
          <p:txBody>
            <a:bodyPr anchor="ctr" rtlCol="false" tIns="50800" lIns="50800" bIns="50800" rIns="50800"/>
            <a:lstStyle/>
            <a:p>
              <a:pPr algn="ctr">
                <a:lnSpc>
                  <a:spcPts val="1440"/>
                </a:lnSpc>
              </a:pPr>
            </a:p>
          </p:txBody>
        </p:sp>
      </p:grpSp>
      <p:grpSp>
        <p:nvGrpSpPr>
          <p:cNvPr name="Group 29" id="29"/>
          <p:cNvGrpSpPr/>
          <p:nvPr/>
        </p:nvGrpSpPr>
        <p:grpSpPr>
          <a:xfrm rot="0">
            <a:off x="7679703" y="5108417"/>
            <a:ext cx="2917751" cy="1145922"/>
            <a:chOff x="0" y="0"/>
            <a:chExt cx="650303" cy="255401"/>
          </a:xfrm>
        </p:grpSpPr>
        <p:sp>
          <p:nvSpPr>
            <p:cNvPr name="Freeform 30" id="30"/>
            <p:cNvSpPr/>
            <p:nvPr/>
          </p:nvSpPr>
          <p:spPr>
            <a:xfrm flipH="false" flipV="false" rot="0">
              <a:off x="0" y="0"/>
              <a:ext cx="650303" cy="255401"/>
            </a:xfrm>
            <a:custGeom>
              <a:avLst/>
              <a:gdLst/>
              <a:ahLst/>
              <a:cxnLst/>
              <a:rect r="r" b="b" t="t" l="l"/>
              <a:pathLst>
                <a:path h="255401" w="650303">
                  <a:moveTo>
                    <a:pt x="79602" y="0"/>
                  </a:moveTo>
                  <a:lnTo>
                    <a:pt x="570702" y="0"/>
                  </a:lnTo>
                  <a:cubicBezTo>
                    <a:pt x="614664" y="0"/>
                    <a:pt x="650303" y="35639"/>
                    <a:pt x="650303" y="79602"/>
                  </a:cubicBezTo>
                  <a:lnTo>
                    <a:pt x="650303" y="175800"/>
                  </a:lnTo>
                  <a:cubicBezTo>
                    <a:pt x="650303" y="219762"/>
                    <a:pt x="614664" y="255401"/>
                    <a:pt x="570702" y="255401"/>
                  </a:cubicBezTo>
                  <a:lnTo>
                    <a:pt x="79602" y="255401"/>
                  </a:lnTo>
                  <a:cubicBezTo>
                    <a:pt x="35639" y="255401"/>
                    <a:pt x="0" y="219762"/>
                    <a:pt x="0" y="175800"/>
                  </a:cubicBezTo>
                  <a:lnTo>
                    <a:pt x="0" y="79602"/>
                  </a:lnTo>
                  <a:cubicBezTo>
                    <a:pt x="0" y="35639"/>
                    <a:pt x="35639" y="0"/>
                    <a:pt x="79602" y="0"/>
                  </a:cubicBezTo>
                  <a:close/>
                </a:path>
              </a:pathLst>
            </a:custGeom>
            <a:solidFill>
              <a:srgbClr val="FAB488"/>
            </a:solidFill>
          </p:spPr>
        </p:sp>
        <p:sp>
          <p:nvSpPr>
            <p:cNvPr name="TextBox 31" id="31"/>
            <p:cNvSpPr txBox="true"/>
            <p:nvPr/>
          </p:nvSpPr>
          <p:spPr>
            <a:xfrm>
              <a:off x="0" y="-9525"/>
              <a:ext cx="650303" cy="264926"/>
            </a:xfrm>
            <a:prstGeom prst="rect">
              <a:avLst/>
            </a:prstGeom>
          </p:spPr>
          <p:txBody>
            <a:bodyPr anchor="ctr" rtlCol="false" tIns="50800" lIns="50800" bIns="50800" rIns="50800"/>
            <a:lstStyle/>
            <a:p>
              <a:pPr algn="ctr">
                <a:lnSpc>
                  <a:spcPts val="1440"/>
                </a:lnSpc>
              </a:pPr>
            </a:p>
          </p:txBody>
        </p:sp>
      </p:grpSp>
      <p:sp>
        <p:nvSpPr>
          <p:cNvPr name="TextBox 32" id="32"/>
          <p:cNvSpPr txBox="true"/>
          <p:nvPr/>
        </p:nvSpPr>
        <p:spPr>
          <a:xfrm rot="0">
            <a:off x="7851966" y="5368339"/>
            <a:ext cx="2570907" cy="696444"/>
          </a:xfrm>
          <a:prstGeom prst="rect">
            <a:avLst/>
          </a:prstGeom>
        </p:spPr>
        <p:txBody>
          <a:bodyPr anchor="t" rtlCol="false" tIns="0" lIns="0" bIns="0" rIns="0">
            <a:spAutoFit/>
          </a:bodyPr>
          <a:lstStyle/>
          <a:p>
            <a:pPr algn="ctr">
              <a:lnSpc>
                <a:spcPts val="2791"/>
              </a:lnSpc>
              <a:spcBef>
                <a:spcPct val="0"/>
              </a:spcBef>
            </a:pPr>
            <a:r>
              <a:rPr lang="en-US" sz="2326">
                <a:solidFill>
                  <a:srgbClr val="404040"/>
                </a:solidFill>
                <a:latin typeface="Public Sans Bold"/>
              </a:rPr>
              <a:t>Credit Utilization Ratio</a:t>
            </a:r>
          </a:p>
        </p:txBody>
      </p:sp>
      <p:sp>
        <p:nvSpPr>
          <p:cNvPr name="TextBox 33" id="33"/>
          <p:cNvSpPr txBox="true"/>
          <p:nvPr/>
        </p:nvSpPr>
        <p:spPr>
          <a:xfrm rot="0">
            <a:off x="8065575" y="6552040"/>
            <a:ext cx="2225621" cy="1212474"/>
          </a:xfrm>
          <a:prstGeom prst="rect">
            <a:avLst/>
          </a:prstGeom>
        </p:spPr>
        <p:txBody>
          <a:bodyPr anchor="t" rtlCol="false" tIns="0" lIns="0" bIns="0" rIns="0">
            <a:spAutoFit/>
          </a:bodyPr>
          <a:lstStyle/>
          <a:p>
            <a:pPr algn="ctr">
              <a:lnSpc>
                <a:spcPts val="2392"/>
              </a:lnSpc>
              <a:spcBef>
                <a:spcPct val="0"/>
              </a:spcBef>
            </a:pPr>
            <a:r>
              <a:rPr lang="en-US" sz="1994">
                <a:solidFill>
                  <a:srgbClr val="404040"/>
                </a:solidFill>
                <a:latin typeface="Public Sans"/>
              </a:rPr>
              <a:t>Ratio of current credit balance and maximum open credit</a:t>
            </a:r>
          </a:p>
        </p:txBody>
      </p:sp>
      <p:sp>
        <p:nvSpPr>
          <p:cNvPr name="AutoShape 34" id="34"/>
          <p:cNvSpPr/>
          <p:nvPr/>
        </p:nvSpPr>
        <p:spPr>
          <a:xfrm flipV="true">
            <a:off x="12199473" y="6241013"/>
            <a:ext cx="0" cy="320552"/>
          </a:xfrm>
          <a:prstGeom prst="line">
            <a:avLst/>
          </a:prstGeom>
          <a:ln cap="flat" w="9525">
            <a:solidFill>
              <a:srgbClr val="404040"/>
            </a:solidFill>
            <a:prstDash val="solid"/>
            <a:headEnd type="none" len="sm" w="sm"/>
            <a:tailEnd type="none" len="sm" w="sm"/>
          </a:ln>
        </p:spPr>
      </p:sp>
      <p:grpSp>
        <p:nvGrpSpPr>
          <p:cNvPr name="Group 35" id="35"/>
          <p:cNvGrpSpPr/>
          <p:nvPr/>
        </p:nvGrpSpPr>
        <p:grpSpPr>
          <a:xfrm rot="0">
            <a:off x="10914020" y="6561565"/>
            <a:ext cx="2570907" cy="903899"/>
            <a:chOff x="0" y="0"/>
            <a:chExt cx="572999" cy="201459"/>
          </a:xfrm>
        </p:grpSpPr>
        <p:sp>
          <p:nvSpPr>
            <p:cNvPr name="Freeform 36" id="36"/>
            <p:cNvSpPr/>
            <p:nvPr/>
          </p:nvSpPr>
          <p:spPr>
            <a:xfrm flipH="false" flipV="false" rot="0">
              <a:off x="0" y="0"/>
              <a:ext cx="572999" cy="201459"/>
            </a:xfrm>
            <a:custGeom>
              <a:avLst/>
              <a:gdLst/>
              <a:ahLst/>
              <a:cxnLst/>
              <a:rect r="r" b="b" t="t" l="l"/>
              <a:pathLst>
                <a:path h="201459" w="572999">
                  <a:moveTo>
                    <a:pt x="30114" y="0"/>
                  </a:moveTo>
                  <a:lnTo>
                    <a:pt x="542886" y="0"/>
                  </a:lnTo>
                  <a:cubicBezTo>
                    <a:pt x="559517" y="0"/>
                    <a:pt x="572999" y="13482"/>
                    <a:pt x="572999" y="30114"/>
                  </a:cubicBezTo>
                  <a:lnTo>
                    <a:pt x="572999" y="171346"/>
                  </a:lnTo>
                  <a:cubicBezTo>
                    <a:pt x="572999" y="187977"/>
                    <a:pt x="559517" y="201459"/>
                    <a:pt x="542886" y="201459"/>
                  </a:cubicBezTo>
                  <a:lnTo>
                    <a:pt x="30114" y="201459"/>
                  </a:lnTo>
                  <a:cubicBezTo>
                    <a:pt x="13482" y="201459"/>
                    <a:pt x="0" y="187977"/>
                    <a:pt x="0" y="171346"/>
                  </a:cubicBezTo>
                  <a:lnTo>
                    <a:pt x="0" y="30114"/>
                  </a:lnTo>
                  <a:cubicBezTo>
                    <a:pt x="0" y="13482"/>
                    <a:pt x="13482" y="0"/>
                    <a:pt x="30114" y="0"/>
                  </a:cubicBezTo>
                  <a:close/>
                </a:path>
              </a:pathLst>
            </a:custGeom>
            <a:solidFill>
              <a:srgbClr val="F8A4A4"/>
            </a:solidFill>
          </p:spPr>
        </p:sp>
        <p:sp>
          <p:nvSpPr>
            <p:cNvPr name="TextBox 37" id="37"/>
            <p:cNvSpPr txBox="true"/>
            <p:nvPr/>
          </p:nvSpPr>
          <p:spPr>
            <a:xfrm>
              <a:off x="0" y="-9525"/>
              <a:ext cx="572999" cy="210984"/>
            </a:xfrm>
            <a:prstGeom prst="rect">
              <a:avLst/>
            </a:prstGeom>
          </p:spPr>
          <p:txBody>
            <a:bodyPr anchor="ctr" rtlCol="false" tIns="50800" lIns="50800" bIns="50800" rIns="50800"/>
            <a:lstStyle/>
            <a:p>
              <a:pPr algn="ctr">
                <a:lnSpc>
                  <a:spcPts val="1440"/>
                </a:lnSpc>
              </a:pPr>
            </a:p>
          </p:txBody>
        </p:sp>
      </p:grpSp>
      <p:grpSp>
        <p:nvGrpSpPr>
          <p:cNvPr name="Group 38" id="38"/>
          <p:cNvGrpSpPr/>
          <p:nvPr/>
        </p:nvGrpSpPr>
        <p:grpSpPr>
          <a:xfrm rot="0">
            <a:off x="10914020" y="5095091"/>
            <a:ext cx="2570907" cy="1145922"/>
            <a:chOff x="0" y="0"/>
            <a:chExt cx="572999" cy="255401"/>
          </a:xfrm>
        </p:grpSpPr>
        <p:sp>
          <p:nvSpPr>
            <p:cNvPr name="Freeform 39" id="39"/>
            <p:cNvSpPr/>
            <p:nvPr/>
          </p:nvSpPr>
          <p:spPr>
            <a:xfrm flipH="false" flipV="false" rot="0">
              <a:off x="0" y="0"/>
              <a:ext cx="572999" cy="255401"/>
            </a:xfrm>
            <a:custGeom>
              <a:avLst/>
              <a:gdLst/>
              <a:ahLst/>
              <a:cxnLst/>
              <a:rect r="r" b="b" t="t" l="l"/>
              <a:pathLst>
                <a:path h="255401" w="572999">
                  <a:moveTo>
                    <a:pt x="90341" y="0"/>
                  </a:moveTo>
                  <a:lnTo>
                    <a:pt x="482658" y="0"/>
                  </a:lnTo>
                  <a:cubicBezTo>
                    <a:pt x="506618" y="0"/>
                    <a:pt x="529597" y="9518"/>
                    <a:pt x="546539" y="26460"/>
                  </a:cubicBezTo>
                  <a:cubicBezTo>
                    <a:pt x="563481" y="43402"/>
                    <a:pt x="572999" y="66381"/>
                    <a:pt x="572999" y="90341"/>
                  </a:cubicBezTo>
                  <a:lnTo>
                    <a:pt x="572999" y="165060"/>
                  </a:lnTo>
                  <a:cubicBezTo>
                    <a:pt x="572999" y="189020"/>
                    <a:pt x="563481" y="211999"/>
                    <a:pt x="546539" y="228941"/>
                  </a:cubicBezTo>
                  <a:cubicBezTo>
                    <a:pt x="529597" y="245883"/>
                    <a:pt x="506618" y="255401"/>
                    <a:pt x="482658" y="255401"/>
                  </a:cubicBezTo>
                  <a:lnTo>
                    <a:pt x="90341" y="255401"/>
                  </a:lnTo>
                  <a:cubicBezTo>
                    <a:pt x="66381" y="255401"/>
                    <a:pt x="43402" y="245883"/>
                    <a:pt x="26460" y="228941"/>
                  </a:cubicBezTo>
                  <a:cubicBezTo>
                    <a:pt x="9518" y="211999"/>
                    <a:pt x="0" y="189020"/>
                    <a:pt x="0" y="165060"/>
                  </a:cubicBezTo>
                  <a:lnTo>
                    <a:pt x="0" y="90341"/>
                  </a:lnTo>
                  <a:cubicBezTo>
                    <a:pt x="0" y="66381"/>
                    <a:pt x="9518" y="43402"/>
                    <a:pt x="26460" y="26460"/>
                  </a:cubicBezTo>
                  <a:cubicBezTo>
                    <a:pt x="43402" y="9518"/>
                    <a:pt x="66381" y="0"/>
                    <a:pt x="90341" y="0"/>
                  </a:cubicBezTo>
                  <a:close/>
                </a:path>
              </a:pathLst>
            </a:custGeom>
            <a:solidFill>
              <a:srgbClr val="F8A4A4"/>
            </a:solidFill>
          </p:spPr>
        </p:sp>
        <p:sp>
          <p:nvSpPr>
            <p:cNvPr name="TextBox 40" id="40"/>
            <p:cNvSpPr txBox="true"/>
            <p:nvPr/>
          </p:nvSpPr>
          <p:spPr>
            <a:xfrm>
              <a:off x="0" y="-9525"/>
              <a:ext cx="572999" cy="264926"/>
            </a:xfrm>
            <a:prstGeom prst="rect">
              <a:avLst/>
            </a:prstGeom>
          </p:spPr>
          <p:txBody>
            <a:bodyPr anchor="ctr" rtlCol="false" tIns="50800" lIns="50800" bIns="50800" rIns="50800"/>
            <a:lstStyle/>
            <a:p>
              <a:pPr algn="ctr">
                <a:lnSpc>
                  <a:spcPts val="1440"/>
                </a:lnSpc>
              </a:pPr>
            </a:p>
          </p:txBody>
        </p:sp>
      </p:grpSp>
      <p:sp>
        <p:nvSpPr>
          <p:cNvPr name="TextBox 41" id="41"/>
          <p:cNvSpPr txBox="true"/>
          <p:nvPr/>
        </p:nvSpPr>
        <p:spPr>
          <a:xfrm rot="0">
            <a:off x="10917060" y="5258672"/>
            <a:ext cx="2570907" cy="696444"/>
          </a:xfrm>
          <a:prstGeom prst="rect">
            <a:avLst/>
          </a:prstGeom>
        </p:spPr>
        <p:txBody>
          <a:bodyPr anchor="t" rtlCol="false" tIns="0" lIns="0" bIns="0" rIns="0">
            <a:spAutoFit/>
          </a:bodyPr>
          <a:lstStyle/>
          <a:p>
            <a:pPr algn="ctr">
              <a:lnSpc>
                <a:spcPts val="2791"/>
              </a:lnSpc>
              <a:spcBef>
                <a:spcPct val="0"/>
              </a:spcBef>
            </a:pPr>
            <a:r>
              <a:rPr lang="en-US" sz="2326">
                <a:solidFill>
                  <a:srgbClr val="404040"/>
                </a:solidFill>
                <a:latin typeface="Public Sans Bold"/>
              </a:rPr>
              <a:t>Total Delinquencies</a:t>
            </a:r>
          </a:p>
        </p:txBody>
      </p:sp>
      <p:sp>
        <p:nvSpPr>
          <p:cNvPr name="TextBox 42" id="42"/>
          <p:cNvSpPr txBox="true"/>
          <p:nvPr/>
        </p:nvSpPr>
        <p:spPr>
          <a:xfrm rot="0">
            <a:off x="11082373" y="6708229"/>
            <a:ext cx="2225621" cy="610999"/>
          </a:xfrm>
          <a:prstGeom prst="rect">
            <a:avLst/>
          </a:prstGeom>
        </p:spPr>
        <p:txBody>
          <a:bodyPr anchor="t" rtlCol="false" tIns="0" lIns="0" bIns="0" rIns="0">
            <a:spAutoFit/>
          </a:bodyPr>
          <a:lstStyle/>
          <a:p>
            <a:pPr algn="ctr">
              <a:lnSpc>
                <a:spcPts val="2392"/>
              </a:lnSpc>
              <a:spcBef>
                <a:spcPct val="0"/>
              </a:spcBef>
            </a:pPr>
            <a:r>
              <a:rPr lang="en-US" sz="1994">
                <a:solidFill>
                  <a:srgbClr val="404040"/>
                </a:solidFill>
                <a:latin typeface="Public Sans"/>
              </a:rPr>
              <a:t>= Bankruptcies + Tax Liens</a:t>
            </a:r>
          </a:p>
        </p:txBody>
      </p:sp>
      <p:sp>
        <p:nvSpPr>
          <p:cNvPr name="AutoShape 43" id="43"/>
          <p:cNvSpPr/>
          <p:nvPr/>
        </p:nvSpPr>
        <p:spPr>
          <a:xfrm flipV="true">
            <a:off x="15086945" y="6241013"/>
            <a:ext cx="0" cy="320552"/>
          </a:xfrm>
          <a:prstGeom prst="line">
            <a:avLst/>
          </a:prstGeom>
          <a:ln cap="flat" w="9525">
            <a:solidFill>
              <a:srgbClr val="404040"/>
            </a:solidFill>
            <a:prstDash val="solid"/>
            <a:headEnd type="none" len="sm" w="sm"/>
            <a:tailEnd type="none" len="sm" w="sm"/>
          </a:ln>
        </p:spPr>
      </p:sp>
      <p:grpSp>
        <p:nvGrpSpPr>
          <p:cNvPr name="Group 44" id="44"/>
          <p:cNvGrpSpPr/>
          <p:nvPr/>
        </p:nvGrpSpPr>
        <p:grpSpPr>
          <a:xfrm rot="0">
            <a:off x="13801492" y="6561565"/>
            <a:ext cx="2570907" cy="1220464"/>
            <a:chOff x="0" y="0"/>
            <a:chExt cx="572999" cy="272015"/>
          </a:xfrm>
        </p:grpSpPr>
        <p:sp>
          <p:nvSpPr>
            <p:cNvPr name="Freeform 45" id="45"/>
            <p:cNvSpPr/>
            <p:nvPr/>
          </p:nvSpPr>
          <p:spPr>
            <a:xfrm flipH="false" flipV="false" rot="0">
              <a:off x="0" y="0"/>
              <a:ext cx="572999" cy="272015"/>
            </a:xfrm>
            <a:custGeom>
              <a:avLst/>
              <a:gdLst/>
              <a:ahLst/>
              <a:cxnLst/>
              <a:rect r="r" b="b" t="t" l="l"/>
              <a:pathLst>
                <a:path h="272015" w="572999">
                  <a:moveTo>
                    <a:pt x="30114" y="0"/>
                  </a:moveTo>
                  <a:lnTo>
                    <a:pt x="542886" y="0"/>
                  </a:lnTo>
                  <a:cubicBezTo>
                    <a:pt x="559517" y="0"/>
                    <a:pt x="572999" y="13482"/>
                    <a:pt x="572999" y="30114"/>
                  </a:cubicBezTo>
                  <a:lnTo>
                    <a:pt x="572999" y="241901"/>
                  </a:lnTo>
                  <a:cubicBezTo>
                    <a:pt x="572999" y="249888"/>
                    <a:pt x="569826" y="257547"/>
                    <a:pt x="564179" y="263195"/>
                  </a:cubicBezTo>
                  <a:cubicBezTo>
                    <a:pt x="558532" y="268842"/>
                    <a:pt x="550872" y="272015"/>
                    <a:pt x="542886" y="272015"/>
                  </a:cubicBezTo>
                  <a:lnTo>
                    <a:pt x="30114" y="272015"/>
                  </a:lnTo>
                  <a:cubicBezTo>
                    <a:pt x="13482" y="272015"/>
                    <a:pt x="0" y="258533"/>
                    <a:pt x="0" y="241901"/>
                  </a:cubicBezTo>
                  <a:lnTo>
                    <a:pt x="0" y="30114"/>
                  </a:lnTo>
                  <a:cubicBezTo>
                    <a:pt x="0" y="13482"/>
                    <a:pt x="13482" y="0"/>
                    <a:pt x="30114" y="0"/>
                  </a:cubicBezTo>
                  <a:close/>
                </a:path>
              </a:pathLst>
            </a:custGeom>
            <a:solidFill>
              <a:srgbClr val="CFAD8A"/>
            </a:solidFill>
          </p:spPr>
        </p:sp>
        <p:sp>
          <p:nvSpPr>
            <p:cNvPr name="TextBox 46" id="46"/>
            <p:cNvSpPr txBox="true"/>
            <p:nvPr/>
          </p:nvSpPr>
          <p:spPr>
            <a:xfrm>
              <a:off x="0" y="-9525"/>
              <a:ext cx="572999" cy="281540"/>
            </a:xfrm>
            <a:prstGeom prst="rect">
              <a:avLst/>
            </a:prstGeom>
          </p:spPr>
          <p:txBody>
            <a:bodyPr anchor="ctr" rtlCol="false" tIns="50800" lIns="50800" bIns="50800" rIns="50800"/>
            <a:lstStyle/>
            <a:p>
              <a:pPr algn="ctr">
                <a:lnSpc>
                  <a:spcPts val="1440"/>
                </a:lnSpc>
              </a:pPr>
            </a:p>
          </p:txBody>
        </p:sp>
      </p:grpSp>
      <p:grpSp>
        <p:nvGrpSpPr>
          <p:cNvPr name="Group 47" id="47"/>
          <p:cNvGrpSpPr/>
          <p:nvPr/>
        </p:nvGrpSpPr>
        <p:grpSpPr>
          <a:xfrm rot="0">
            <a:off x="13801492" y="5095091"/>
            <a:ext cx="2570907" cy="1145922"/>
            <a:chOff x="0" y="0"/>
            <a:chExt cx="572999" cy="255401"/>
          </a:xfrm>
        </p:grpSpPr>
        <p:sp>
          <p:nvSpPr>
            <p:cNvPr name="Freeform 48" id="48"/>
            <p:cNvSpPr/>
            <p:nvPr/>
          </p:nvSpPr>
          <p:spPr>
            <a:xfrm flipH="false" flipV="false" rot="0">
              <a:off x="0" y="0"/>
              <a:ext cx="572999" cy="255401"/>
            </a:xfrm>
            <a:custGeom>
              <a:avLst/>
              <a:gdLst/>
              <a:ahLst/>
              <a:cxnLst/>
              <a:rect r="r" b="b" t="t" l="l"/>
              <a:pathLst>
                <a:path h="255401" w="572999">
                  <a:moveTo>
                    <a:pt x="90341" y="0"/>
                  </a:moveTo>
                  <a:lnTo>
                    <a:pt x="482658" y="0"/>
                  </a:lnTo>
                  <a:cubicBezTo>
                    <a:pt x="506618" y="0"/>
                    <a:pt x="529597" y="9518"/>
                    <a:pt x="546539" y="26460"/>
                  </a:cubicBezTo>
                  <a:cubicBezTo>
                    <a:pt x="563481" y="43402"/>
                    <a:pt x="572999" y="66381"/>
                    <a:pt x="572999" y="90341"/>
                  </a:cubicBezTo>
                  <a:lnTo>
                    <a:pt x="572999" y="165060"/>
                  </a:lnTo>
                  <a:cubicBezTo>
                    <a:pt x="572999" y="189020"/>
                    <a:pt x="563481" y="211999"/>
                    <a:pt x="546539" y="228941"/>
                  </a:cubicBezTo>
                  <a:cubicBezTo>
                    <a:pt x="529597" y="245883"/>
                    <a:pt x="506618" y="255401"/>
                    <a:pt x="482658" y="255401"/>
                  </a:cubicBezTo>
                  <a:lnTo>
                    <a:pt x="90341" y="255401"/>
                  </a:lnTo>
                  <a:cubicBezTo>
                    <a:pt x="66381" y="255401"/>
                    <a:pt x="43402" y="245883"/>
                    <a:pt x="26460" y="228941"/>
                  </a:cubicBezTo>
                  <a:cubicBezTo>
                    <a:pt x="9518" y="211999"/>
                    <a:pt x="0" y="189020"/>
                    <a:pt x="0" y="165060"/>
                  </a:cubicBezTo>
                  <a:lnTo>
                    <a:pt x="0" y="90341"/>
                  </a:lnTo>
                  <a:cubicBezTo>
                    <a:pt x="0" y="66381"/>
                    <a:pt x="9518" y="43402"/>
                    <a:pt x="26460" y="26460"/>
                  </a:cubicBezTo>
                  <a:cubicBezTo>
                    <a:pt x="43402" y="9518"/>
                    <a:pt x="66381" y="0"/>
                    <a:pt x="90341" y="0"/>
                  </a:cubicBezTo>
                  <a:close/>
                </a:path>
              </a:pathLst>
            </a:custGeom>
            <a:solidFill>
              <a:srgbClr val="CFAD8A"/>
            </a:solidFill>
          </p:spPr>
        </p:sp>
        <p:sp>
          <p:nvSpPr>
            <p:cNvPr name="TextBox 49" id="49"/>
            <p:cNvSpPr txBox="true"/>
            <p:nvPr/>
          </p:nvSpPr>
          <p:spPr>
            <a:xfrm>
              <a:off x="0" y="-9525"/>
              <a:ext cx="572999" cy="264926"/>
            </a:xfrm>
            <a:prstGeom prst="rect">
              <a:avLst/>
            </a:prstGeom>
          </p:spPr>
          <p:txBody>
            <a:bodyPr anchor="ctr" rtlCol="false" tIns="50800" lIns="50800" bIns="50800" rIns="50800"/>
            <a:lstStyle/>
            <a:p>
              <a:pPr algn="ctr">
                <a:lnSpc>
                  <a:spcPts val="1440"/>
                </a:lnSpc>
              </a:pPr>
            </a:p>
          </p:txBody>
        </p:sp>
      </p:grpSp>
      <p:sp>
        <p:nvSpPr>
          <p:cNvPr name="TextBox 50" id="50"/>
          <p:cNvSpPr txBox="true"/>
          <p:nvPr/>
        </p:nvSpPr>
        <p:spPr>
          <a:xfrm rot="0">
            <a:off x="13807572" y="5333156"/>
            <a:ext cx="2570907" cy="696444"/>
          </a:xfrm>
          <a:prstGeom prst="rect">
            <a:avLst/>
          </a:prstGeom>
        </p:spPr>
        <p:txBody>
          <a:bodyPr anchor="t" rtlCol="false" tIns="0" lIns="0" bIns="0" rIns="0">
            <a:spAutoFit/>
          </a:bodyPr>
          <a:lstStyle/>
          <a:p>
            <a:pPr algn="ctr">
              <a:lnSpc>
                <a:spcPts val="2791"/>
              </a:lnSpc>
              <a:spcBef>
                <a:spcPct val="0"/>
              </a:spcBef>
            </a:pPr>
            <a:r>
              <a:rPr lang="en-US" sz="2326">
                <a:solidFill>
                  <a:srgbClr val="404040"/>
                </a:solidFill>
                <a:latin typeface="Public Sans Bold"/>
              </a:rPr>
              <a:t>Rent and Mortgage </a:t>
            </a:r>
          </a:p>
        </p:txBody>
      </p:sp>
      <p:sp>
        <p:nvSpPr>
          <p:cNvPr name="TextBox 51" id="51"/>
          <p:cNvSpPr txBox="true"/>
          <p:nvPr/>
        </p:nvSpPr>
        <p:spPr>
          <a:xfrm rot="0">
            <a:off x="13980215" y="6557861"/>
            <a:ext cx="2225621" cy="1212474"/>
          </a:xfrm>
          <a:prstGeom prst="rect">
            <a:avLst/>
          </a:prstGeom>
        </p:spPr>
        <p:txBody>
          <a:bodyPr anchor="t" rtlCol="false" tIns="0" lIns="0" bIns="0" rIns="0">
            <a:spAutoFit/>
          </a:bodyPr>
          <a:lstStyle/>
          <a:p>
            <a:pPr algn="ctr">
              <a:lnSpc>
                <a:spcPts val="2392"/>
              </a:lnSpc>
              <a:spcBef>
                <a:spcPct val="0"/>
              </a:spcBef>
            </a:pPr>
            <a:r>
              <a:rPr lang="en-US" sz="1994">
                <a:solidFill>
                  <a:srgbClr val="404040"/>
                </a:solidFill>
                <a:latin typeface="Public Sans"/>
              </a:rPr>
              <a:t>Transform home ownership column into two new columns </a:t>
            </a:r>
          </a:p>
        </p:txBody>
      </p:sp>
      <p:sp>
        <p:nvSpPr>
          <p:cNvPr name="AutoShape 52" id="52"/>
          <p:cNvSpPr/>
          <p:nvPr/>
        </p:nvSpPr>
        <p:spPr>
          <a:xfrm>
            <a:off x="11090574" y="2829689"/>
            <a:ext cx="3996622" cy="2271848"/>
          </a:xfrm>
          <a:prstGeom prst="line">
            <a:avLst/>
          </a:prstGeom>
          <a:ln cap="flat" w="9525">
            <a:solidFill>
              <a:srgbClr val="404040"/>
            </a:solidFill>
            <a:prstDash val="solid"/>
            <a:headEnd type="oval" len="lg" w="lg"/>
            <a:tailEnd type="oval" len="lg" w="lg"/>
          </a:ln>
        </p:spPr>
      </p:sp>
      <p:sp>
        <p:nvSpPr>
          <p:cNvPr name="AutoShape 53" id="53"/>
          <p:cNvSpPr/>
          <p:nvPr/>
        </p:nvSpPr>
        <p:spPr>
          <a:xfrm flipV="true">
            <a:off x="3190212" y="2829695"/>
            <a:ext cx="4000282" cy="2265396"/>
          </a:xfrm>
          <a:prstGeom prst="line">
            <a:avLst/>
          </a:prstGeom>
          <a:ln cap="flat" w="9525">
            <a:solidFill>
              <a:srgbClr val="404040"/>
            </a:solidFill>
            <a:prstDash val="solid"/>
            <a:headEnd type="oval" len="lg" w="lg"/>
            <a:tailEnd type="oval" len="lg" w="lg"/>
          </a:ln>
        </p:spPr>
      </p:sp>
      <p:sp>
        <p:nvSpPr>
          <p:cNvPr name="AutoShape 54" id="54"/>
          <p:cNvSpPr/>
          <p:nvPr/>
        </p:nvSpPr>
        <p:spPr>
          <a:xfrm flipV="true">
            <a:off x="6194660" y="3767264"/>
            <a:ext cx="1688145" cy="1327827"/>
          </a:xfrm>
          <a:prstGeom prst="line">
            <a:avLst/>
          </a:prstGeom>
          <a:ln cap="flat" w="9525">
            <a:solidFill>
              <a:srgbClr val="404040"/>
            </a:solidFill>
            <a:prstDash val="solid"/>
            <a:headEnd type="oval" len="lg" w="lg"/>
            <a:tailEnd type="oval" len="lg" w="lg"/>
          </a:ln>
        </p:spPr>
      </p:sp>
      <p:sp>
        <p:nvSpPr>
          <p:cNvPr name="AutoShape 55" id="55"/>
          <p:cNvSpPr/>
          <p:nvPr/>
        </p:nvSpPr>
        <p:spPr>
          <a:xfrm>
            <a:off x="10426385" y="3739790"/>
            <a:ext cx="1647553" cy="1371935"/>
          </a:xfrm>
          <a:prstGeom prst="line">
            <a:avLst/>
          </a:prstGeom>
          <a:ln cap="flat" w="9525">
            <a:solidFill>
              <a:srgbClr val="404040"/>
            </a:solidFill>
            <a:prstDash val="solid"/>
            <a:headEnd type="oval" len="lg" w="lg"/>
            <a:tailEnd type="oval" len="lg" w="lg"/>
          </a:ln>
        </p:spPr>
      </p:sp>
      <p:sp>
        <p:nvSpPr>
          <p:cNvPr name="AutoShape 56" id="56"/>
          <p:cNvSpPr/>
          <p:nvPr/>
        </p:nvSpPr>
        <p:spPr>
          <a:xfrm flipH="true">
            <a:off x="9138579" y="4223166"/>
            <a:ext cx="0" cy="885251"/>
          </a:xfrm>
          <a:prstGeom prst="line">
            <a:avLst/>
          </a:prstGeom>
          <a:ln cap="flat" w="9525">
            <a:solidFill>
              <a:srgbClr val="404040"/>
            </a:solidFill>
            <a:prstDash val="solid"/>
            <a:headEnd type="oval" len="lg" w="lg"/>
            <a:tailEnd type="oval" len="lg" w="lg"/>
          </a:ln>
        </p:spPr>
      </p:sp>
      <p:grpSp>
        <p:nvGrpSpPr>
          <p:cNvPr name="Group 57" id="57"/>
          <p:cNvGrpSpPr/>
          <p:nvPr/>
        </p:nvGrpSpPr>
        <p:grpSpPr>
          <a:xfrm rot="0">
            <a:off x="4898666" y="8085066"/>
            <a:ext cx="2570907" cy="1359656"/>
            <a:chOff x="0" y="0"/>
            <a:chExt cx="572999" cy="303038"/>
          </a:xfrm>
        </p:grpSpPr>
        <p:sp>
          <p:nvSpPr>
            <p:cNvPr name="Freeform 58" id="58"/>
            <p:cNvSpPr/>
            <p:nvPr/>
          </p:nvSpPr>
          <p:spPr>
            <a:xfrm flipH="false" flipV="false" rot="0">
              <a:off x="0" y="0"/>
              <a:ext cx="572999" cy="303038"/>
            </a:xfrm>
            <a:custGeom>
              <a:avLst/>
              <a:gdLst/>
              <a:ahLst/>
              <a:cxnLst/>
              <a:rect r="r" b="b" t="t" l="l"/>
              <a:pathLst>
                <a:path h="303038" w="572999">
                  <a:moveTo>
                    <a:pt x="30114" y="0"/>
                  </a:moveTo>
                  <a:lnTo>
                    <a:pt x="542886" y="0"/>
                  </a:lnTo>
                  <a:cubicBezTo>
                    <a:pt x="559517" y="0"/>
                    <a:pt x="572999" y="13482"/>
                    <a:pt x="572999" y="30114"/>
                  </a:cubicBezTo>
                  <a:lnTo>
                    <a:pt x="572999" y="272924"/>
                  </a:lnTo>
                  <a:cubicBezTo>
                    <a:pt x="572999" y="280911"/>
                    <a:pt x="569826" y="288570"/>
                    <a:pt x="564179" y="294218"/>
                  </a:cubicBezTo>
                  <a:cubicBezTo>
                    <a:pt x="558532" y="299865"/>
                    <a:pt x="550872" y="303038"/>
                    <a:pt x="542886" y="303038"/>
                  </a:cubicBezTo>
                  <a:lnTo>
                    <a:pt x="30114" y="303038"/>
                  </a:lnTo>
                  <a:cubicBezTo>
                    <a:pt x="13482" y="303038"/>
                    <a:pt x="0" y="289555"/>
                    <a:pt x="0" y="272924"/>
                  </a:cubicBezTo>
                  <a:lnTo>
                    <a:pt x="0" y="30114"/>
                  </a:lnTo>
                  <a:cubicBezTo>
                    <a:pt x="0" y="13482"/>
                    <a:pt x="13482" y="0"/>
                    <a:pt x="30114" y="0"/>
                  </a:cubicBezTo>
                  <a:close/>
                </a:path>
              </a:pathLst>
            </a:custGeom>
            <a:solidFill>
              <a:srgbClr val="F8DF8C"/>
            </a:solidFill>
          </p:spPr>
        </p:sp>
        <p:sp>
          <p:nvSpPr>
            <p:cNvPr name="TextBox 59" id="59"/>
            <p:cNvSpPr txBox="true"/>
            <p:nvPr/>
          </p:nvSpPr>
          <p:spPr>
            <a:xfrm>
              <a:off x="0" y="-9525"/>
              <a:ext cx="572999" cy="312563"/>
            </a:xfrm>
            <a:prstGeom prst="rect">
              <a:avLst/>
            </a:prstGeom>
          </p:spPr>
          <p:txBody>
            <a:bodyPr anchor="ctr" rtlCol="false" tIns="50800" lIns="50800" bIns="50800" rIns="50800"/>
            <a:lstStyle/>
            <a:p>
              <a:pPr algn="ctr">
                <a:lnSpc>
                  <a:spcPts val="2387"/>
                </a:lnSpc>
              </a:pPr>
              <a:r>
                <a:rPr lang="en-US" sz="1989">
                  <a:solidFill>
                    <a:srgbClr val="55555A"/>
                  </a:solidFill>
                  <a:latin typeface="Public Sans"/>
                </a:rPr>
                <a:t>Measures ability of the borrower to make monthly repayments</a:t>
              </a:r>
            </a:p>
          </p:txBody>
        </p:sp>
      </p:grpSp>
      <p:sp>
        <p:nvSpPr>
          <p:cNvPr name="AutoShape 60" id="60"/>
          <p:cNvSpPr/>
          <p:nvPr/>
        </p:nvSpPr>
        <p:spPr>
          <a:xfrm flipV="true">
            <a:off x="6072922" y="7764514"/>
            <a:ext cx="0" cy="320552"/>
          </a:xfrm>
          <a:prstGeom prst="line">
            <a:avLst/>
          </a:prstGeom>
          <a:ln cap="flat" w="9525">
            <a:solidFill>
              <a:srgbClr val="404040"/>
            </a:solidFill>
            <a:prstDash val="solid"/>
            <a:headEnd type="none" len="sm" w="sm"/>
            <a:tailEnd type="none" len="sm" w="sm"/>
          </a:ln>
        </p:spPr>
      </p:sp>
      <p:grpSp>
        <p:nvGrpSpPr>
          <p:cNvPr name="Group 61" id="61"/>
          <p:cNvGrpSpPr/>
          <p:nvPr/>
        </p:nvGrpSpPr>
        <p:grpSpPr>
          <a:xfrm rot="0">
            <a:off x="7719510" y="8086829"/>
            <a:ext cx="2917751" cy="1654931"/>
            <a:chOff x="0" y="0"/>
            <a:chExt cx="650303" cy="368848"/>
          </a:xfrm>
        </p:grpSpPr>
        <p:sp>
          <p:nvSpPr>
            <p:cNvPr name="Freeform 62" id="62"/>
            <p:cNvSpPr/>
            <p:nvPr/>
          </p:nvSpPr>
          <p:spPr>
            <a:xfrm flipH="false" flipV="false" rot="0">
              <a:off x="0" y="0"/>
              <a:ext cx="650303" cy="368848"/>
            </a:xfrm>
            <a:custGeom>
              <a:avLst/>
              <a:gdLst/>
              <a:ahLst/>
              <a:cxnLst/>
              <a:rect r="r" b="b" t="t" l="l"/>
              <a:pathLst>
                <a:path h="368848" w="650303">
                  <a:moveTo>
                    <a:pt x="26534" y="0"/>
                  </a:moveTo>
                  <a:lnTo>
                    <a:pt x="623769" y="0"/>
                  </a:lnTo>
                  <a:cubicBezTo>
                    <a:pt x="638424" y="0"/>
                    <a:pt x="650303" y="11880"/>
                    <a:pt x="650303" y="26534"/>
                  </a:cubicBezTo>
                  <a:lnTo>
                    <a:pt x="650303" y="342314"/>
                  </a:lnTo>
                  <a:cubicBezTo>
                    <a:pt x="650303" y="356968"/>
                    <a:pt x="638424" y="368848"/>
                    <a:pt x="623769" y="368848"/>
                  </a:cubicBezTo>
                  <a:lnTo>
                    <a:pt x="26534" y="368848"/>
                  </a:lnTo>
                  <a:cubicBezTo>
                    <a:pt x="11880" y="368848"/>
                    <a:pt x="0" y="356968"/>
                    <a:pt x="0" y="342314"/>
                  </a:cubicBezTo>
                  <a:lnTo>
                    <a:pt x="0" y="26534"/>
                  </a:lnTo>
                  <a:cubicBezTo>
                    <a:pt x="0" y="11880"/>
                    <a:pt x="11880" y="0"/>
                    <a:pt x="26534" y="0"/>
                  </a:cubicBezTo>
                  <a:close/>
                </a:path>
              </a:pathLst>
            </a:custGeom>
            <a:solidFill>
              <a:srgbClr val="FAB488"/>
            </a:solidFill>
          </p:spPr>
        </p:sp>
        <p:sp>
          <p:nvSpPr>
            <p:cNvPr name="TextBox 63" id="63"/>
            <p:cNvSpPr txBox="true"/>
            <p:nvPr/>
          </p:nvSpPr>
          <p:spPr>
            <a:xfrm>
              <a:off x="0" y="-9525"/>
              <a:ext cx="650303" cy="378373"/>
            </a:xfrm>
            <a:prstGeom prst="rect">
              <a:avLst/>
            </a:prstGeom>
          </p:spPr>
          <p:txBody>
            <a:bodyPr anchor="ctr" rtlCol="false" tIns="50800" lIns="50800" bIns="50800" rIns="50800"/>
            <a:lstStyle/>
            <a:p>
              <a:pPr algn="ctr">
                <a:lnSpc>
                  <a:spcPts val="2387"/>
                </a:lnSpc>
              </a:pPr>
              <a:r>
                <a:rPr lang="en-US" sz="1989">
                  <a:solidFill>
                    <a:srgbClr val="55555A"/>
                  </a:solidFill>
                  <a:latin typeface="Public Sans"/>
                </a:rPr>
                <a:t>Indicates the percentage of available credit that you are currently using</a:t>
              </a:r>
            </a:p>
            <a:p>
              <a:pPr algn="ctr">
                <a:lnSpc>
                  <a:spcPts val="2387"/>
                </a:lnSpc>
              </a:pPr>
            </a:p>
          </p:txBody>
        </p:sp>
      </p:grpSp>
      <p:sp>
        <p:nvSpPr>
          <p:cNvPr name="AutoShape 64" id="64"/>
          <p:cNvSpPr/>
          <p:nvPr/>
        </p:nvSpPr>
        <p:spPr>
          <a:xfrm flipH="true" flipV="true">
            <a:off x="9132657" y="7779603"/>
            <a:ext cx="0" cy="307226"/>
          </a:xfrm>
          <a:prstGeom prst="line">
            <a:avLst/>
          </a:prstGeom>
          <a:ln cap="flat" w="9525">
            <a:solidFill>
              <a:srgbClr val="404040"/>
            </a:solidFill>
            <a:prstDash val="solid"/>
            <a:headEnd type="none" len="sm" w="sm"/>
            <a:tailEnd type="none" len="sm" w="sm"/>
          </a:ln>
        </p:spPr>
      </p:sp>
      <p:grpSp>
        <p:nvGrpSpPr>
          <p:cNvPr name="Group 65" id="65"/>
          <p:cNvGrpSpPr/>
          <p:nvPr/>
        </p:nvGrpSpPr>
        <p:grpSpPr>
          <a:xfrm rot="0">
            <a:off x="10904968" y="7782029"/>
            <a:ext cx="2570907" cy="1359656"/>
            <a:chOff x="0" y="0"/>
            <a:chExt cx="572999" cy="303038"/>
          </a:xfrm>
        </p:grpSpPr>
        <p:sp>
          <p:nvSpPr>
            <p:cNvPr name="Freeform 66" id="66"/>
            <p:cNvSpPr/>
            <p:nvPr/>
          </p:nvSpPr>
          <p:spPr>
            <a:xfrm flipH="false" flipV="false" rot="0">
              <a:off x="0" y="0"/>
              <a:ext cx="572999" cy="303038"/>
            </a:xfrm>
            <a:custGeom>
              <a:avLst/>
              <a:gdLst/>
              <a:ahLst/>
              <a:cxnLst/>
              <a:rect r="r" b="b" t="t" l="l"/>
              <a:pathLst>
                <a:path h="303038" w="572999">
                  <a:moveTo>
                    <a:pt x="30114" y="0"/>
                  </a:moveTo>
                  <a:lnTo>
                    <a:pt x="542886" y="0"/>
                  </a:lnTo>
                  <a:cubicBezTo>
                    <a:pt x="559517" y="0"/>
                    <a:pt x="572999" y="13482"/>
                    <a:pt x="572999" y="30114"/>
                  </a:cubicBezTo>
                  <a:lnTo>
                    <a:pt x="572999" y="272924"/>
                  </a:lnTo>
                  <a:cubicBezTo>
                    <a:pt x="572999" y="280911"/>
                    <a:pt x="569826" y="288570"/>
                    <a:pt x="564179" y="294218"/>
                  </a:cubicBezTo>
                  <a:cubicBezTo>
                    <a:pt x="558532" y="299865"/>
                    <a:pt x="550872" y="303038"/>
                    <a:pt x="542886" y="303038"/>
                  </a:cubicBezTo>
                  <a:lnTo>
                    <a:pt x="30114" y="303038"/>
                  </a:lnTo>
                  <a:cubicBezTo>
                    <a:pt x="13482" y="303038"/>
                    <a:pt x="0" y="289555"/>
                    <a:pt x="0" y="272924"/>
                  </a:cubicBezTo>
                  <a:lnTo>
                    <a:pt x="0" y="30114"/>
                  </a:lnTo>
                  <a:cubicBezTo>
                    <a:pt x="0" y="13482"/>
                    <a:pt x="13482" y="0"/>
                    <a:pt x="30114" y="0"/>
                  </a:cubicBezTo>
                  <a:close/>
                </a:path>
              </a:pathLst>
            </a:custGeom>
            <a:solidFill>
              <a:srgbClr val="F8A4A4"/>
            </a:solidFill>
          </p:spPr>
        </p:sp>
        <p:sp>
          <p:nvSpPr>
            <p:cNvPr name="TextBox 67" id="67"/>
            <p:cNvSpPr txBox="true"/>
            <p:nvPr/>
          </p:nvSpPr>
          <p:spPr>
            <a:xfrm>
              <a:off x="0" y="-9525"/>
              <a:ext cx="572999" cy="312563"/>
            </a:xfrm>
            <a:prstGeom prst="rect">
              <a:avLst/>
            </a:prstGeom>
          </p:spPr>
          <p:txBody>
            <a:bodyPr anchor="ctr" rtlCol="false" tIns="50800" lIns="50800" bIns="50800" rIns="50800"/>
            <a:lstStyle/>
            <a:p>
              <a:pPr algn="ctr">
                <a:lnSpc>
                  <a:spcPts val="2387"/>
                </a:lnSpc>
              </a:pPr>
              <a:r>
                <a:rPr lang="en-US" sz="1989">
                  <a:solidFill>
                    <a:srgbClr val="55555A"/>
                  </a:solidFill>
                  <a:latin typeface="Public Sans"/>
                </a:rPr>
                <a:t>Could provide a sense of overall financial delinquency</a:t>
              </a:r>
            </a:p>
          </p:txBody>
        </p:sp>
      </p:grpSp>
      <p:sp>
        <p:nvSpPr>
          <p:cNvPr name="AutoShape 68" id="68"/>
          <p:cNvSpPr/>
          <p:nvPr/>
        </p:nvSpPr>
        <p:spPr>
          <a:xfrm flipV="true">
            <a:off x="12190421" y="7443962"/>
            <a:ext cx="0" cy="320552"/>
          </a:xfrm>
          <a:prstGeom prst="line">
            <a:avLst/>
          </a:prstGeom>
          <a:ln cap="flat" w="9525">
            <a:solidFill>
              <a:srgbClr val="404040"/>
            </a:solidFill>
            <a:prstDash val="solid"/>
            <a:headEnd type="none" len="sm" w="sm"/>
            <a:tailEnd type="none" len="sm" w="sm"/>
          </a:ln>
        </p:spPr>
      </p:sp>
      <p:grpSp>
        <p:nvGrpSpPr>
          <p:cNvPr name="Group 69" id="69"/>
          <p:cNvGrpSpPr/>
          <p:nvPr/>
        </p:nvGrpSpPr>
        <p:grpSpPr>
          <a:xfrm rot="0">
            <a:off x="13812334" y="8085066"/>
            <a:ext cx="2570907" cy="1950206"/>
            <a:chOff x="0" y="0"/>
            <a:chExt cx="572999" cy="434658"/>
          </a:xfrm>
        </p:grpSpPr>
        <p:sp>
          <p:nvSpPr>
            <p:cNvPr name="Freeform 70" id="70"/>
            <p:cNvSpPr/>
            <p:nvPr/>
          </p:nvSpPr>
          <p:spPr>
            <a:xfrm flipH="false" flipV="false" rot="0">
              <a:off x="0" y="0"/>
              <a:ext cx="572999" cy="434658"/>
            </a:xfrm>
            <a:custGeom>
              <a:avLst/>
              <a:gdLst/>
              <a:ahLst/>
              <a:cxnLst/>
              <a:rect r="r" b="b" t="t" l="l"/>
              <a:pathLst>
                <a:path h="434658" w="572999">
                  <a:moveTo>
                    <a:pt x="30114" y="0"/>
                  </a:moveTo>
                  <a:lnTo>
                    <a:pt x="542886" y="0"/>
                  </a:lnTo>
                  <a:cubicBezTo>
                    <a:pt x="559517" y="0"/>
                    <a:pt x="572999" y="13482"/>
                    <a:pt x="572999" y="30114"/>
                  </a:cubicBezTo>
                  <a:lnTo>
                    <a:pt x="572999" y="404545"/>
                  </a:lnTo>
                  <a:cubicBezTo>
                    <a:pt x="572999" y="421176"/>
                    <a:pt x="559517" y="434658"/>
                    <a:pt x="542886" y="434658"/>
                  </a:cubicBezTo>
                  <a:lnTo>
                    <a:pt x="30114" y="434658"/>
                  </a:lnTo>
                  <a:cubicBezTo>
                    <a:pt x="13482" y="434658"/>
                    <a:pt x="0" y="421176"/>
                    <a:pt x="0" y="404545"/>
                  </a:cubicBezTo>
                  <a:lnTo>
                    <a:pt x="0" y="30114"/>
                  </a:lnTo>
                  <a:cubicBezTo>
                    <a:pt x="0" y="13482"/>
                    <a:pt x="13482" y="0"/>
                    <a:pt x="30114" y="0"/>
                  </a:cubicBezTo>
                  <a:close/>
                </a:path>
              </a:pathLst>
            </a:custGeom>
            <a:solidFill>
              <a:srgbClr val="CFAD8A"/>
            </a:solidFill>
          </p:spPr>
        </p:sp>
        <p:sp>
          <p:nvSpPr>
            <p:cNvPr name="TextBox 71" id="71"/>
            <p:cNvSpPr txBox="true"/>
            <p:nvPr/>
          </p:nvSpPr>
          <p:spPr>
            <a:xfrm>
              <a:off x="0" y="-9525"/>
              <a:ext cx="572999" cy="444183"/>
            </a:xfrm>
            <a:prstGeom prst="rect">
              <a:avLst/>
            </a:prstGeom>
          </p:spPr>
          <p:txBody>
            <a:bodyPr anchor="ctr" rtlCol="false" tIns="50800" lIns="50800" bIns="50800" rIns="50800"/>
            <a:lstStyle/>
            <a:p>
              <a:pPr algn="ctr">
                <a:lnSpc>
                  <a:spcPts val="2387"/>
                </a:lnSpc>
              </a:pPr>
              <a:r>
                <a:rPr lang="en-US" sz="1989">
                  <a:solidFill>
                    <a:srgbClr val="55555A"/>
                  </a:solidFill>
                  <a:latin typeface="Public Sans"/>
                </a:rPr>
                <a:t>Instead of having 3 category labels, changing into two new columns with binary encoders is better</a:t>
              </a:r>
            </a:p>
          </p:txBody>
        </p:sp>
      </p:grpSp>
      <p:sp>
        <p:nvSpPr>
          <p:cNvPr name="AutoShape 72" id="72"/>
          <p:cNvSpPr/>
          <p:nvPr/>
        </p:nvSpPr>
        <p:spPr>
          <a:xfrm flipV="true">
            <a:off x="15097788" y="7764514"/>
            <a:ext cx="0" cy="320552"/>
          </a:xfrm>
          <a:prstGeom prst="line">
            <a:avLst/>
          </a:prstGeom>
          <a:ln cap="flat" w="9525">
            <a:solidFill>
              <a:srgbClr val="404040"/>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18065883"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FEATURE CREATION : CREDIT SCORE</a:t>
            </a:r>
          </a:p>
        </p:txBody>
      </p:sp>
      <p:sp>
        <p:nvSpPr>
          <p:cNvPr name="AutoShape 3" id="3"/>
          <p:cNvSpPr/>
          <p:nvPr/>
        </p:nvSpPr>
        <p:spPr>
          <a:xfrm flipH="true">
            <a:off x="0" y="1131131"/>
            <a:ext cx="15116023" cy="0"/>
          </a:xfrm>
          <a:prstGeom prst="line">
            <a:avLst/>
          </a:prstGeom>
          <a:ln cap="flat" w="76200">
            <a:solidFill>
              <a:srgbClr val="223289"/>
            </a:solidFill>
            <a:prstDash val="solid"/>
            <a:headEnd type="none" len="sm" w="sm"/>
            <a:tailEnd type="none" len="sm" w="sm"/>
          </a:ln>
        </p:spPr>
      </p:sp>
      <p:sp>
        <p:nvSpPr>
          <p:cNvPr name="Freeform 4" id="4"/>
          <p:cNvSpPr/>
          <p:nvPr/>
        </p:nvSpPr>
        <p:spPr>
          <a:xfrm flipH="false" flipV="false" rot="0">
            <a:off x="3605711" y="1641596"/>
            <a:ext cx="11076578" cy="5715932"/>
          </a:xfrm>
          <a:custGeom>
            <a:avLst/>
            <a:gdLst/>
            <a:ahLst/>
            <a:cxnLst/>
            <a:rect r="r" b="b" t="t" l="l"/>
            <a:pathLst>
              <a:path h="5715932" w="11076578">
                <a:moveTo>
                  <a:pt x="0" y="0"/>
                </a:moveTo>
                <a:lnTo>
                  <a:pt x="11076578" y="0"/>
                </a:lnTo>
                <a:lnTo>
                  <a:pt x="11076578" y="5715933"/>
                </a:lnTo>
                <a:lnTo>
                  <a:pt x="0" y="5715933"/>
                </a:lnTo>
                <a:lnTo>
                  <a:pt x="0" y="0"/>
                </a:lnTo>
                <a:close/>
              </a:path>
            </a:pathLst>
          </a:custGeom>
          <a:blipFill>
            <a:blip r:embed="rId2"/>
            <a:stretch>
              <a:fillRect l="0" t="0" r="0" b="0"/>
            </a:stretch>
          </a:blipFill>
        </p:spPr>
      </p:sp>
      <p:sp>
        <p:nvSpPr>
          <p:cNvPr name="TextBox 5" id="5"/>
          <p:cNvSpPr txBox="true"/>
          <p:nvPr/>
        </p:nvSpPr>
        <p:spPr>
          <a:xfrm rot="0">
            <a:off x="1887145" y="7805204"/>
            <a:ext cx="13510101" cy="580390"/>
          </a:xfrm>
          <a:prstGeom prst="rect">
            <a:avLst/>
          </a:prstGeom>
        </p:spPr>
        <p:txBody>
          <a:bodyPr anchor="t" rtlCol="false" tIns="0" lIns="0" bIns="0" rIns="0">
            <a:spAutoFit/>
          </a:bodyPr>
          <a:lstStyle/>
          <a:p>
            <a:pPr algn="ctr">
              <a:lnSpc>
                <a:spcPts val="4759"/>
              </a:lnSpc>
            </a:pPr>
            <a:r>
              <a:rPr lang="en-US" sz="3399">
                <a:solidFill>
                  <a:srgbClr val="223289"/>
                </a:solidFill>
                <a:latin typeface="Canva Sans 1"/>
              </a:rPr>
              <a:t>Changed continuous values to categories for credit score feature</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18065883"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FEATURE CREATION : RENT AND MORTGAGE</a:t>
            </a:r>
          </a:p>
        </p:txBody>
      </p:sp>
      <p:sp>
        <p:nvSpPr>
          <p:cNvPr name="AutoShape 3" id="3"/>
          <p:cNvSpPr/>
          <p:nvPr/>
        </p:nvSpPr>
        <p:spPr>
          <a:xfrm flipH="true">
            <a:off x="0" y="1131131"/>
            <a:ext cx="17259300" cy="0"/>
          </a:xfrm>
          <a:prstGeom prst="line">
            <a:avLst/>
          </a:prstGeom>
          <a:ln cap="flat" w="76200">
            <a:solidFill>
              <a:srgbClr val="223289"/>
            </a:solidFill>
            <a:prstDash val="solid"/>
            <a:headEnd type="none" len="sm" w="sm"/>
            <a:tailEnd type="none" len="sm" w="sm"/>
          </a:ln>
        </p:spPr>
      </p:sp>
      <p:sp>
        <p:nvSpPr>
          <p:cNvPr name="TextBox 4" id="4"/>
          <p:cNvSpPr txBox="true"/>
          <p:nvPr/>
        </p:nvSpPr>
        <p:spPr>
          <a:xfrm rot="0">
            <a:off x="0" y="1775338"/>
            <a:ext cx="16090372" cy="419274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23289"/>
                </a:solidFill>
                <a:latin typeface="Canva Sans 1"/>
              </a:rPr>
              <a:t>Original  ‘Home Mortgage’ column has 3 labels: ‘Mortgage’, ‘Rent’ and ‘Own Home’</a:t>
            </a:r>
          </a:p>
          <a:p>
            <a:pPr marL="734059" indent="-367030" lvl="1">
              <a:lnSpc>
                <a:spcPts val="4759"/>
              </a:lnSpc>
              <a:buFont typeface="Arial"/>
              <a:buChar char="•"/>
            </a:pPr>
            <a:r>
              <a:rPr lang="en-US" sz="3399">
                <a:solidFill>
                  <a:srgbClr val="223289"/>
                </a:solidFill>
                <a:latin typeface="Canva Sans 1"/>
              </a:rPr>
              <a:t>We change into two new columns with binary encoding (easy to encode), </a:t>
            </a:r>
          </a:p>
          <a:p>
            <a:pPr marL="1468119" indent="-489373" lvl="2">
              <a:lnSpc>
                <a:spcPts val="4759"/>
              </a:lnSpc>
              <a:buFont typeface="Arial"/>
              <a:buChar char="⚬"/>
            </a:pPr>
            <a:r>
              <a:rPr lang="en-US" sz="3399">
                <a:solidFill>
                  <a:srgbClr val="223289"/>
                </a:solidFill>
                <a:latin typeface="Canva Sans 1"/>
              </a:rPr>
              <a:t>Rent</a:t>
            </a:r>
          </a:p>
          <a:p>
            <a:pPr marL="1468119" indent="-489373" lvl="2">
              <a:lnSpc>
                <a:spcPts val="4759"/>
              </a:lnSpc>
              <a:buFont typeface="Arial"/>
              <a:buChar char="⚬"/>
            </a:pPr>
            <a:r>
              <a:rPr lang="en-US" sz="3399">
                <a:solidFill>
                  <a:srgbClr val="223289"/>
                </a:solidFill>
                <a:latin typeface="Canva Sans 1"/>
              </a:rPr>
              <a:t>Mortgage</a:t>
            </a:r>
          </a:p>
          <a:p>
            <a:pPr marL="734059" indent="-367030" lvl="1">
              <a:lnSpc>
                <a:spcPts val="4759"/>
              </a:lnSpc>
              <a:buFont typeface="Arial"/>
              <a:buChar char="•"/>
            </a:pPr>
            <a:r>
              <a:rPr lang="en-US" sz="3399">
                <a:solidFill>
                  <a:srgbClr val="223289"/>
                </a:solidFill>
                <a:latin typeface="Canva Sans 1"/>
              </a:rPr>
              <a:t>Because everyone lives in a house and </a:t>
            </a:r>
          </a:p>
          <a:p>
            <a:pPr>
              <a:lnSpc>
                <a:spcPts val="4759"/>
              </a:lnSpc>
            </a:pPr>
          </a:p>
        </p:txBody>
      </p:sp>
      <p:graphicFrame>
        <p:nvGraphicFramePr>
          <p:cNvPr name="Table 5" id="5"/>
          <p:cNvGraphicFramePr>
            <a:graphicFrameLocks noGrp="true"/>
          </p:cNvGraphicFramePr>
          <p:nvPr/>
        </p:nvGraphicFramePr>
        <p:xfrm>
          <a:off x="3815287" y="5672891"/>
          <a:ext cx="9787531" cy="4114800"/>
        </p:xfrm>
        <a:graphic>
          <a:graphicData uri="http://schemas.openxmlformats.org/drawingml/2006/table">
            <a:tbl>
              <a:tblPr/>
              <a:tblGrid>
                <a:gridCol w="2435179"/>
                <a:gridCol w="2435179"/>
                <a:gridCol w="4917172"/>
              </a:tblGrid>
              <a:tr h="1028700">
                <a:tc>
                  <a:txBody>
                    <a:bodyPr anchor="t" rtlCol="false"/>
                    <a:lstStyle/>
                    <a:p>
                      <a:pPr algn="ctr">
                        <a:lnSpc>
                          <a:spcPts val="3359"/>
                        </a:lnSpc>
                        <a:defRPr/>
                      </a:pPr>
                      <a:r>
                        <a:rPr lang="en-US" sz="2399">
                          <a:solidFill>
                            <a:srgbClr val="000000"/>
                          </a:solidFill>
                          <a:latin typeface="Open Sauce Bold"/>
                        </a:rPr>
                        <a:t>Rent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pen Sauce Bold"/>
                        </a:rPr>
                        <a:t>Mortgage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pen Sauce Bold"/>
                        </a:rPr>
                        <a:t>Equivalent 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3359"/>
                        </a:lnSpc>
                        <a:defRPr/>
                      </a:pPr>
                      <a:r>
                        <a:rPr lang="en-US" sz="2399">
                          <a:solidFill>
                            <a:srgbClr val="000000"/>
                          </a:solidFill>
                          <a:latin typeface="Open Sauce"/>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pen Sauce"/>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pen Sauce"/>
                        </a:rPr>
                        <a:t>Owning home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3359"/>
                        </a:lnSpc>
                        <a:defRPr/>
                      </a:pPr>
                      <a:r>
                        <a:rPr lang="en-US" sz="2399">
                          <a:solidFill>
                            <a:srgbClr val="000000"/>
                          </a:solidFill>
                          <a:latin typeface="Open Sauce"/>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pen Sauce"/>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pen Sauce"/>
                        </a:rPr>
                        <a:t>Living in rented house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3359"/>
                        </a:lnSpc>
                        <a:defRPr/>
                      </a:pPr>
                      <a:r>
                        <a:rPr lang="en-US" sz="2399">
                          <a:solidFill>
                            <a:srgbClr val="000000"/>
                          </a:solidFill>
                          <a:latin typeface="Open Sauce"/>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pen Sauce"/>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pen Sauce"/>
                        </a:rPr>
                        <a:t>Living in mortgaged house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4350042"/>
            <a:ext cx="6899678" cy="1546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MODEL SELECTION</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7392123" y="2048709"/>
            <a:ext cx="4542604" cy="7800690"/>
            <a:chOff x="0" y="0"/>
            <a:chExt cx="6056805" cy="10400921"/>
          </a:xfrm>
        </p:grpSpPr>
        <p:grpSp>
          <p:nvGrpSpPr>
            <p:cNvPr name="Group 3" id="3"/>
            <p:cNvGrpSpPr/>
            <p:nvPr/>
          </p:nvGrpSpPr>
          <p:grpSpPr>
            <a:xfrm rot="0">
              <a:off x="0" y="0"/>
              <a:ext cx="6056805" cy="10400921"/>
              <a:chOff x="0" y="0"/>
              <a:chExt cx="1075292" cy="1846523"/>
            </a:xfrm>
          </p:grpSpPr>
          <p:sp>
            <p:nvSpPr>
              <p:cNvPr name="Freeform 4" id="4"/>
              <p:cNvSpPr/>
              <p:nvPr/>
            </p:nvSpPr>
            <p:spPr>
              <a:xfrm flipH="false" flipV="false" rot="0">
                <a:off x="0" y="0"/>
                <a:ext cx="1075292" cy="1846523"/>
              </a:xfrm>
              <a:custGeom>
                <a:avLst/>
                <a:gdLst/>
                <a:ahLst/>
                <a:cxnLst/>
                <a:rect r="r" b="b" t="t" l="l"/>
                <a:pathLst>
                  <a:path h="1846523" w="1075292">
                    <a:moveTo>
                      <a:pt x="40903" y="0"/>
                    </a:moveTo>
                    <a:lnTo>
                      <a:pt x="1034389" y="0"/>
                    </a:lnTo>
                    <a:cubicBezTo>
                      <a:pt x="1056979" y="0"/>
                      <a:pt x="1075292" y="18313"/>
                      <a:pt x="1075292" y="40903"/>
                    </a:cubicBezTo>
                    <a:lnTo>
                      <a:pt x="1075292" y="1805620"/>
                    </a:lnTo>
                    <a:cubicBezTo>
                      <a:pt x="1075292" y="1828210"/>
                      <a:pt x="1056979" y="1846523"/>
                      <a:pt x="1034389" y="1846523"/>
                    </a:cubicBezTo>
                    <a:lnTo>
                      <a:pt x="40903" y="1846523"/>
                    </a:lnTo>
                    <a:cubicBezTo>
                      <a:pt x="18313" y="1846523"/>
                      <a:pt x="0" y="1828210"/>
                      <a:pt x="0" y="1805620"/>
                    </a:cubicBezTo>
                    <a:lnTo>
                      <a:pt x="0" y="40903"/>
                    </a:lnTo>
                    <a:cubicBezTo>
                      <a:pt x="0" y="18313"/>
                      <a:pt x="18313" y="0"/>
                      <a:pt x="40903" y="0"/>
                    </a:cubicBezTo>
                    <a:close/>
                  </a:path>
                </a:pathLst>
              </a:custGeom>
              <a:solidFill>
                <a:srgbClr val="CCCCCC"/>
              </a:solidFill>
              <a:ln cap="rnd">
                <a:noFill/>
                <a:prstDash val="solid"/>
                <a:round/>
              </a:ln>
            </p:spPr>
          </p:sp>
          <p:sp>
            <p:nvSpPr>
              <p:cNvPr name="TextBox 5" id="5"/>
              <p:cNvSpPr txBox="true"/>
              <p:nvPr/>
            </p:nvSpPr>
            <p:spPr>
              <a:xfrm>
                <a:off x="0" y="-28575"/>
                <a:ext cx="1075292" cy="1875098"/>
              </a:xfrm>
              <a:prstGeom prst="rect">
                <a:avLst/>
              </a:prstGeom>
            </p:spPr>
            <p:txBody>
              <a:bodyPr anchor="ctr" rtlCol="false" tIns="43690" lIns="43690" bIns="43690" rIns="43690"/>
              <a:lstStyle/>
              <a:p>
                <a:pPr algn="ctr">
                  <a:lnSpc>
                    <a:spcPts val="2000"/>
                  </a:lnSpc>
                </a:pPr>
              </a:p>
            </p:txBody>
          </p:sp>
        </p:grpSp>
        <p:sp>
          <p:nvSpPr>
            <p:cNvPr name="AutoShape 6" id="6"/>
            <p:cNvSpPr/>
            <p:nvPr/>
          </p:nvSpPr>
          <p:spPr>
            <a:xfrm>
              <a:off x="570435" y="1446243"/>
              <a:ext cx="5067270" cy="0"/>
            </a:xfrm>
            <a:prstGeom prst="line">
              <a:avLst/>
            </a:prstGeom>
            <a:ln cap="rnd" w="38100">
              <a:solidFill>
                <a:srgbClr val="FFFFFF"/>
              </a:solidFill>
              <a:prstDash val="solid"/>
              <a:headEnd type="none" len="sm" w="sm"/>
              <a:tailEnd type="none" len="sm" w="sm"/>
            </a:ln>
          </p:spPr>
        </p:sp>
        <p:sp>
          <p:nvSpPr>
            <p:cNvPr name="TextBox 7" id="7"/>
            <p:cNvSpPr txBox="true"/>
            <p:nvPr/>
          </p:nvSpPr>
          <p:spPr>
            <a:xfrm rot="0">
              <a:off x="570435" y="1417668"/>
              <a:ext cx="4688973" cy="4596225"/>
            </a:xfrm>
            <a:prstGeom prst="rect">
              <a:avLst/>
            </a:prstGeom>
          </p:spPr>
          <p:txBody>
            <a:bodyPr anchor="t" rtlCol="false" tIns="0" lIns="0" bIns="0" rIns="0">
              <a:spAutoFit/>
            </a:bodyPr>
            <a:lstStyle/>
            <a:p>
              <a:pPr>
                <a:lnSpc>
                  <a:spcPts val="1444"/>
                </a:lnSpc>
              </a:pPr>
            </a:p>
            <a:p>
              <a:pPr marL="405367" indent="-202683" lvl="1">
                <a:lnSpc>
                  <a:spcPts val="4506"/>
                </a:lnSpc>
                <a:buFont typeface="Arial"/>
                <a:buChar char="•"/>
              </a:pPr>
              <a:r>
                <a:rPr lang="en-US" sz="1877" spc="93">
                  <a:solidFill>
                    <a:srgbClr val="000000"/>
                  </a:solidFill>
                  <a:latin typeface="Canva Sans 1"/>
                </a:rPr>
                <a:t>Term </a:t>
              </a:r>
            </a:p>
            <a:p>
              <a:pPr marL="405367" indent="-202683" lvl="1">
                <a:lnSpc>
                  <a:spcPts val="4506"/>
                </a:lnSpc>
                <a:buFont typeface="Arial"/>
                <a:buChar char="•"/>
              </a:pPr>
              <a:r>
                <a:rPr lang="en-US" sz="1877" spc="93">
                  <a:solidFill>
                    <a:srgbClr val="000000"/>
                  </a:solidFill>
                  <a:latin typeface="Canva Sans 1"/>
                </a:rPr>
                <a:t>Purpose</a:t>
              </a:r>
            </a:p>
            <a:p>
              <a:pPr marL="405367" indent="-202683" lvl="1">
                <a:lnSpc>
                  <a:spcPts val="4506"/>
                </a:lnSpc>
                <a:buFont typeface="Arial"/>
                <a:buChar char="•"/>
              </a:pPr>
              <a:r>
                <a:rPr lang="en-US" sz="1877" spc="93">
                  <a:solidFill>
                    <a:srgbClr val="000000"/>
                  </a:solidFill>
                  <a:latin typeface="Canva Sans 1"/>
                </a:rPr>
                <a:t>Credit Score Category</a:t>
              </a:r>
            </a:p>
            <a:p>
              <a:pPr marL="405367" indent="-202683" lvl="1">
                <a:lnSpc>
                  <a:spcPts val="4506"/>
                </a:lnSpc>
                <a:buFont typeface="Arial"/>
                <a:buChar char="•"/>
              </a:pPr>
              <a:r>
                <a:rPr lang="en-US" sz="1877" spc="93">
                  <a:solidFill>
                    <a:srgbClr val="000000"/>
                  </a:solidFill>
                  <a:latin typeface="Canva Sans 1"/>
                </a:rPr>
                <a:t>Rent</a:t>
              </a:r>
            </a:p>
            <a:p>
              <a:pPr marL="405367" indent="-202683" lvl="1">
                <a:lnSpc>
                  <a:spcPts val="4506"/>
                </a:lnSpc>
                <a:buFont typeface="Arial"/>
                <a:buChar char="•"/>
              </a:pPr>
              <a:r>
                <a:rPr lang="en-US" sz="1877" spc="93">
                  <a:solidFill>
                    <a:srgbClr val="000000"/>
                  </a:solidFill>
                  <a:latin typeface="Canva Sans 1"/>
                </a:rPr>
                <a:t>Mortgage</a:t>
              </a:r>
            </a:p>
            <a:p>
              <a:pPr>
                <a:lnSpc>
                  <a:spcPts val="4506"/>
                </a:lnSpc>
              </a:pPr>
            </a:p>
          </p:txBody>
        </p:sp>
        <p:sp>
          <p:nvSpPr>
            <p:cNvPr name="TextBox 8" id="8"/>
            <p:cNvSpPr txBox="true"/>
            <p:nvPr/>
          </p:nvSpPr>
          <p:spPr>
            <a:xfrm rot="0">
              <a:off x="188421" y="430664"/>
              <a:ext cx="5679962" cy="966882"/>
            </a:xfrm>
            <a:prstGeom prst="rect">
              <a:avLst/>
            </a:prstGeom>
          </p:spPr>
          <p:txBody>
            <a:bodyPr anchor="t" rtlCol="false" tIns="0" lIns="0" bIns="0" rIns="0">
              <a:spAutoFit/>
            </a:bodyPr>
            <a:lstStyle/>
            <a:p>
              <a:pPr algn="ctr" marL="0" indent="0" lvl="0">
                <a:lnSpc>
                  <a:spcPts val="5238"/>
                </a:lnSpc>
              </a:pPr>
              <a:r>
                <a:rPr lang="en-US" sz="5238">
                  <a:solidFill>
                    <a:srgbClr val="000000"/>
                  </a:solidFill>
                  <a:latin typeface="Canva Sans 1 Bold"/>
                </a:rPr>
                <a:t>Categorical </a:t>
              </a:r>
            </a:p>
          </p:txBody>
        </p:sp>
      </p:grpSp>
      <p:grpSp>
        <p:nvGrpSpPr>
          <p:cNvPr name="Group 9" id="9"/>
          <p:cNvGrpSpPr/>
          <p:nvPr/>
        </p:nvGrpSpPr>
        <p:grpSpPr>
          <a:xfrm rot="0">
            <a:off x="250692" y="2048709"/>
            <a:ext cx="6957732" cy="7800690"/>
            <a:chOff x="0" y="0"/>
            <a:chExt cx="1569400" cy="1759540"/>
          </a:xfrm>
        </p:grpSpPr>
        <p:sp>
          <p:nvSpPr>
            <p:cNvPr name="Freeform 10" id="10"/>
            <p:cNvSpPr/>
            <p:nvPr/>
          </p:nvSpPr>
          <p:spPr>
            <a:xfrm flipH="false" flipV="false" rot="0">
              <a:off x="0" y="0"/>
              <a:ext cx="1569401" cy="1759540"/>
            </a:xfrm>
            <a:custGeom>
              <a:avLst/>
              <a:gdLst/>
              <a:ahLst/>
              <a:cxnLst/>
              <a:rect r="r" b="b" t="t" l="l"/>
              <a:pathLst>
                <a:path h="1759540" w="1569401">
                  <a:moveTo>
                    <a:pt x="26705" y="0"/>
                  </a:moveTo>
                  <a:lnTo>
                    <a:pt x="1542696" y="0"/>
                  </a:lnTo>
                  <a:cubicBezTo>
                    <a:pt x="1549778" y="0"/>
                    <a:pt x="1556571" y="2814"/>
                    <a:pt x="1561579" y="7822"/>
                  </a:cubicBezTo>
                  <a:cubicBezTo>
                    <a:pt x="1566587" y="12830"/>
                    <a:pt x="1569401" y="19622"/>
                    <a:pt x="1569401" y="26705"/>
                  </a:cubicBezTo>
                  <a:lnTo>
                    <a:pt x="1569401" y="1732835"/>
                  </a:lnTo>
                  <a:cubicBezTo>
                    <a:pt x="1569401" y="1739917"/>
                    <a:pt x="1566587" y="1746710"/>
                    <a:pt x="1561579" y="1751718"/>
                  </a:cubicBezTo>
                  <a:cubicBezTo>
                    <a:pt x="1556571" y="1756726"/>
                    <a:pt x="1549778" y="1759540"/>
                    <a:pt x="1542696" y="1759540"/>
                  </a:cubicBezTo>
                  <a:lnTo>
                    <a:pt x="26705" y="1759540"/>
                  </a:lnTo>
                  <a:cubicBezTo>
                    <a:pt x="19622" y="1759540"/>
                    <a:pt x="12830" y="1756726"/>
                    <a:pt x="7822" y="1751718"/>
                  </a:cubicBezTo>
                  <a:cubicBezTo>
                    <a:pt x="2814" y="1746710"/>
                    <a:pt x="0" y="1739917"/>
                    <a:pt x="0" y="1732835"/>
                  </a:cubicBezTo>
                  <a:lnTo>
                    <a:pt x="0" y="26705"/>
                  </a:lnTo>
                  <a:cubicBezTo>
                    <a:pt x="0" y="19622"/>
                    <a:pt x="2814" y="12830"/>
                    <a:pt x="7822" y="7822"/>
                  </a:cubicBezTo>
                  <a:cubicBezTo>
                    <a:pt x="12830" y="2814"/>
                    <a:pt x="19622" y="0"/>
                    <a:pt x="26705" y="0"/>
                  </a:cubicBezTo>
                  <a:close/>
                </a:path>
              </a:pathLst>
            </a:custGeom>
            <a:solidFill>
              <a:srgbClr val="CCCCCC"/>
            </a:solidFill>
            <a:ln cap="rnd">
              <a:noFill/>
              <a:prstDash val="solid"/>
              <a:round/>
            </a:ln>
          </p:spPr>
        </p:sp>
        <p:sp>
          <p:nvSpPr>
            <p:cNvPr name="TextBox 11" id="11"/>
            <p:cNvSpPr txBox="true"/>
            <p:nvPr/>
          </p:nvSpPr>
          <p:spPr>
            <a:xfrm>
              <a:off x="0" y="-28575"/>
              <a:ext cx="1569400" cy="1788115"/>
            </a:xfrm>
            <a:prstGeom prst="rect">
              <a:avLst/>
            </a:prstGeom>
          </p:spPr>
          <p:txBody>
            <a:bodyPr anchor="ctr" rtlCol="false" tIns="43690" lIns="43690" bIns="43690" rIns="43690"/>
            <a:lstStyle/>
            <a:p>
              <a:pPr algn="ctr">
                <a:lnSpc>
                  <a:spcPts val="2000"/>
                </a:lnSpc>
              </a:pPr>
            </a:p>
          </p:txBody>
        </p:sp>
      </p:grpSp>
      <p:sp>
        <p:nvSpPr>
          <p:cNvPr name="AutoShape 12" id="12"/>
          <p:cNvSpPr/>
          <p:nvPr/>
        </p:nvSpPr>
        <p:spPr>
          <a:xfrm>
            <a:off x="875118" y="3119104"/>
            <a:ext cx="5680595" cy="0"/>
          </a:xfrm>
          <a:prstGeom prst="line">
            <a:avLst/>
          </a:prstGeom>
          <a:ln cap="rnd" w="28575">
            <a:solidFill>
              <a:srgbClr val="FFFFFF"/>
            </a:solidFill>
            <a:prstDash val="solid"/>
            <a:headEnd type="none" len="sm" w="sm"/>
            <a:tailEnd type="none" len="sm" w="sm"/>
          </a:ln>
        </p:spPr>
      </p:sp>
      <p:sp>
        <p:nvSpPr>
          <p:cNvPr name="TextBox 13" id="13"/>
          <p:cNvSpPr txBox="true"/>
          <p:nvPr/>
        </p:nvSpPr>
        <p:spPr>
          <a:xfrm rot="0">
            <a:off x="439363" y="3137745"/>
            <a:ext cx="2886403" cy="6535093"/>
          </a:xfrm>
          <a:prstGeom prst="rect">
            <a:avLst/>
          </a:prstGeom>
        </p:spPr>
        <p:txBody>
          <a:bodyPr anchor="t" rtlCol="false" tIns="0" lIns="0" bIns="0" rIns="0">
            <a:spAutoFit/>
          </a:bodyPr>
          <a:lstStyle/>
          <a:p>
            <a:pPr marL="425407" indent="-212703" lvl="1">
              <a:lnSpc>
                <a:spcPts val="4728"/>
              </a:lnSpc>
              <a:buFont typeface="Arial"/>
              <a:buChar char="•"/>
            </a:pPr>
            <a:r>
              <a:rPr lang="en-US" sz="1970" spc="98">
                <a:solidFill>
                  <a:srgbClr val="000000"/>
                </a:solidFill>
                <a:latin typeface="Canva Sans 1"/>
              </a:rPr>
              <a:t>Current Loan Amount</a:t>
            </a:r>
          </a:p>
          <a:p>
            <a:pPr marL="425407" indent="-212703" lvl="1">
              <a:lnSpc>
                <a:spcPts val="4728"/>
              </a:lnSpc>
              <a:buFont typeface="Arial"/>
              <a:buChar char="•"/>
            </a:pPr>
            <a:r>
              <a:rPr lang="en-US" sz="1970" spc="98">
                <a:solidFill>
                  <a:srgbClr val="000000"/>
                </a:solidFill>
                <a:latin typeface="Canva Sans 1"/>
              </a:rPr>
              <a:t>Credit Score</a:t>
            </a:r>
          </a:p>
          <a:p>
            <a:pPr marL="425407" indent="-212703" lvl="1">
              <a:lnSpc>
                <a:spcPts val="4728"/>
              </a:lnSpc>
              <a:buFont typeface="Arial"/>
              <a:buChar char="•"/>
            </a:pPr>
            <a:r>
              <a:rPr lang="en-US" sz="1970" spc="98">
                <a:solidFill>
                  <a:srgbClr val="000000"/>
                </a:solidFill>
                <a:latin typeface="Canva Sans 1"/>
              </a:rPr>
              <a:t>Annual Income</a:t>
            </a:r>
          </a:p>
          <a:p>
            <a:pPr marL="425407" indent="-212703" lvl="1">
              <a:lnSpc>
                <a:spcPts val="4728"/>
              </a:lnSpc>
              <a:buFont typeface="Arial"/>
              <a:buChar char="•"/>
            </a:pPr>
            <a:r>
              <a:rPr lang="en-US" sz="1970" spc="98">
                <a:solidFill>
                  <a:srgbClr val="000000"/>
                </a:solidFill>
                <a:latin typeface="Canva Sans 1"/>
              </a:rPr>
              <a:t>Years in current job</a:t>
            </a:r>
          </a:p>
          <a:p>
            <a:pPr marL="425407" indent="-212703" lvl="1">
              <a:lnSpc>
                <a:spcPts val="4728"/>
              </a:lnSpc>
              <a:buFont typeface="Arial"/>
              <a:buChar char="•"/>
            </a:pPr>
            <a:r>
              <a:rPr lang="en-US" sz="1970" spc="98">
                <a:solidFill>
                  <a:srgbClr val="000000"/>
                </a:solidFill>
                <a:latin typeface="Canva Sans 1"/>
              </a:rPr>
              <a:t>Monthly Debt</a:t>
            </a:r>
          </a:p>
          <a:p>
            <a:pPr marL="425407" indent="-212703" lvl="1">
              <a:lnSpc>
                <a:spcPts val="4728"/>
              </a:lnSpc>
              <a:buFont typeface="Arial"/>
              <a:buChar char="•"/>
            </a:pPr>
            <a:r>
              <a:rPr lang="en-US" sz="1970" spc="98">
                <a:solidFill>
                  <a:srgbClr val="000000"/>
                </a:solidFill>
                <a:latin typeface="Canva Sans 1"/>
              </a:rPr>
              <a:t>Years of credit history</a:t>
            </a:r>
          </a:p>
          <a:p>
            <a:pPr marL="425407" indent="-212703" lvl="1">
              <a:lnSpc>
                <a:spcPts val="4728"/>
              </a:lnSpc>
              <a:buFont typeface="Arial"/>
              <a:buChar char="•"/>
            </a:pPr>
            <a:r>
              <a:rPr lang="en-US" sz="1970" spc="98">
                <a:solidFill>
                  <a:srgbClr val="000000"/>
                </a:solidFill>
                <a:latin typeface="Canva Sans 1"/>
              </a:rPr>
              <a:t>Current Credit Balance</a:t>
            </a:r>
          </a:p>
        </p:txBody>
      </p:sp>
      <p:sp>
        <p:nvSpPr>
          <p:cNvPr name="TextBox 14" id="14"/>
          <p:cNvSpPr txBox="true"/>
          <p:nvPr/>
        </p:nvSpPr>
        <p:spPr>
          <a:xfrm rot="0">
            <a:off x="875118" y="2332894"/>
            <a:ext cx="5708881" cy="771922"/>
          </a:xfrm>
          <a:prstGeom prst="rect">
            <a:avLst/>
          </a:prstGeom>
        </p:spPr>
        <p:txBody>
          <a:bodyPr anchor="t" rtlCol="false" tIns="0" lIns="0" bIns="0" rIns="0">
            <a:spAutoFit/>
          </a:bodyPr>
          <a:lstStyle/>
          <a:p>
            <a:pPr algn="ctr" marL="0" indent="0" lvl="0">
              <a:lnSpc>
                <a:spcPts val="5864"/>
              </a:lnSpc>
            </a:pPr>
            <a:r>
              <a:rPr lang="en-US" sz="5864">
                <a:solidFill>
                  <a:srgbClr val="000000"/>
                </a:solidFill>
                <a:latin typeface="Canva Sans 1 Bold"/>
              </a:rPr>
              <a:t>Numerical </a:t>
            </a:r>
          </a:p>
        </p:txBody>
      </p:sp>
      <p:sp>
        <p:nvSpPr>
          <p:cNvPr name="TextBox 15" id="15"/>
          <p:cNvSpPr txBox="true"/>
          <p:nvPr/>
        </p:nvSpPr>
        <p:spPr>
          <a:xfrm rot="0">
            <a:off x="3527662" y="3137745"/>
            <a:ext cx="3478866" cy="6539189"/>
          </a:xfrm>
          <a:prstGeom prst="rect">
            <a:avLst/>
          </a:prstGeom>
        </p:spPr>
        <p:txBody>
          <a:bodyPr anchor="t" rtlCol="false" tIns="0" lIns="0" bIns="0" rIns="0">
            <a:spAutoFit/>
          </a:bodyPr>
          <a:lstStyle/>
          <a:p>
            <a:pPr marL="425407" indent="-212703" lvl="1">
              <a:lnSpc>
                <a:spcPts val="4728"/>
              </a:lnSpc>
              <a:buFont typeface="Arial"/>
              <a:buChar char="•"/>
            </a:pPr>
            <a:r>
              <a:rPr lang="en-US" sz="1970" spc="98">
                <a:solidFill>
                  <a:srgbClr val="000000"/>
                </a:solidFill>
                <a:latin typeface="Canva Sans 1"/>
              </a:rPr>
              <a:t>Number of Open Accounts</a:t>
            </a:r>
          </a:p>
          <a:p>
            <a:pPr marL="425407" indent="-212703" lvl="1">
              <a:lnSpc>
                <a:spcPts val="4728"/>
              </a:lnSpc>
              <a:buFont typeface="Arial"/>
              <a:buChar char="•"/>
            </a:pPr>
            <a:r>
              <a:rPr lang="en-US" sz="1970" spc="98">
                <a:solidFill>
                  <a:srgbClr val="000000"/>
                </a:solidFill>
                <a:latin typeface="Canva Sans 1"/>
              </a:rPr>
              <a:t>Number of Credit Problems</a:t>
            </a:r>
          </a:p>
          <a:p>
            <a:pPr marL="425407" indent="-212703" lvl="1">
              <a:lnSpc>
                <a:spcPts val="4728"/>
              </a:lnSpc>
              <a:buFont typeface="Arial"/>
              <a:buChar char="•"/>
            </a:pPr>
            <a:r>
              <a:rPr lang="en-US" sz="1970" spc="98">
                <a:solidFill>
                  <a:srgbClr val="000000"/>
                </a:solidFill>
                <a:latin typeface="Canva Sans 1"/>
              </a:rPr>
              <a:t>Maximum Open Credit</a:t>
            </a:r>
          </a:p>
          <a:p>
            <a:pPr marL="425407" indent="-212703" lvl="1">
              <a:lnSpc>
                <a:spcPts val="4728"/>
              </a:lnSpc>
              <a:buFont typeface="Arial"/>
              <a:buChar char="•"/>
            </a:pPr>
            <a:r>
              <a:rPr lang="en-US" sz="1970" spc="98">
                <a:solidFill>
                  <a:srgbClr val="000000"/>
                </a:solidFill>
                <a:latin typeface="Canva Sans 1"/>
              </a:rPr>
              <a:t>Bankruptcies </a:t>
            </a:r>
          </a:p>
          <a:p>
            <a:pPr marL="425407" indent="-212703" lvl="1">
              <a:lnSpc>
                <a:spcPts val="4728"/>
              </a:lnSpc>
              <a:buFont typeface="Arial"/>
              <a:buChar char="•"/>
            </a:pPr>
            <a:r>
              <a:rPr lang="en-US" sz="1970" spc="98">
                <a:solidFill>
                  <a:srgbClr val="000000"/>
                </a:solidFill>
                <a:latin typeface="Canva Sans 1"/>
              </a:rPr>
              <a:t>Tax Liens</a:t>
            </a:r>
          </a:p>
          <a:p>
            <a:pPr marL="425407" indent="-212703" lvl="1">
              <a:lnSpc>
                <a:spcPts val="4728"/>
              </a:lnSpc>
              <a:buFont typeface="Arial"/>
              <a:buChar char="•"/>
            </a:pPr>
            <a:r>
              <a:rPr lang="en-US" sz="1970" spc="98">
                <a:solidFill>
                  <a:srgbClr val="000000"/>
                </a:solidFill>
                <a:latin typeface="Canva Sans 1"/>
              </a:rPr>
              <a:t>Debt to income ratio</a:t>
            </a:r>
          </a:p>
          <a:p>
            <a:pPr marL="425407" indent="-212703" lvl="1">
              <a:lnSpc>
                <a:spcPts val="4728"/>
              </a:lnSpc>
              <a:buFont typeface="Arial"/>
              <a:buChar char="•"/>
            </a:pPr>
            <a:r>
              <a:rPr lang="en-US" sz="1970" spc="98">
                <a:solidFill>
                  <a:srgbClr val="000000"/>
                </a:solidFill>
                <a:latin typeface="Canva Sans 1"/>
              </a:rPr>
              <a:t>Total Delinquencies</a:t>
            </a:r>
          </a:p>
          <a:p>
            <a:pPr marL="425407" indent="-212703" lvl="1">
              <a:lnSpc>
                <a:spcPts val="4728"/>
              </a:lnSpc>
              <a:buFont typeface="Arial"/>
              <a:buChar char="•"/>
            </a:pPr>
            <a:r>
              <a:rPr lang="en-US" sz="1970" spc="98">
                <a:solidFill>
                  <a:srgbClr val="000000"/>
                </a:solidFill>
                <a:latin typeface="Canva Sans 1"/>
              </a:rPr>
              <a:t>Credit Utilization Ratio</a:t>
            </a:r>
          </a:p>
          <a:p>
            <a:pPr>
              <a:lnSpc>
                <a:spcPts val="4728"/>
              </a:lnSpc>
            </a:pPr>
          </a:p>
        </p:txBody>
      </p:sp>
      <p:grpSp>
        <p:nvGrpSpPr>
          <p:cNvPr name="Group 16" id="16"/>
          <p:cNvGrpSpPr/>
          <p:nvPr/>
        </p:nvGrpSpPr>
        <p:grpSpPr>
          <a:xfrm rot="0">
            <a:off x="13244751" y="2048709"/>
            <a:ext cx="4588388" cy="7800690"/>
            <a:chOff x="0" y="0"/>
            <a:chExt cx="6117851" cy="10400921"/>
          </a:xfrm>
        </p:grpSpPr>
        <p:grpSp>
          <p:nvGrpSpPr>
            <p:cNvPr name="Group 17" id="17"/>
            <p:cNvGrpSpPr/>
            <p:nvPr/>
          </p:nvGrpSpPr>
          <p:grpSpPr>
            <a:xfrm rot="0">
              <a:off x="0" y="0"/>
              <a:ext cx="6117851" cy="10400921"/>
              <a:chOff x="0" y="0"/>
              <a:chExt cx="1086130" cy="1846523"/>
            </a:xfrm>
          </p:grpSpPr>
          <p:sp>
            <p:nvSpPr>
              <p:cNvPr name="Freeform 18" id="18"/>
              <p:cNvSpPr/>
              <p:nvPr/>
            </p:nvSpPr>
            <p:spPr>
              <a:xfrm flipH="false" flipV="false" rot="0">
                <a:off x="0" y="0"/>
                <a:ext cx="1086130" cy="1846523"/>
              </a:xfrm>
              <a:custGeom>
                <a:avLst/>
                <a:gdLst/>
                <a:ahLst/>
                <a:cxnLst/>
                <a:rect r="r" b="b" t="t" l="l"/>
                <a:pathLst>
                  <a:path h="1846523" w="1086130">
                    <a:moveTo>
                      <a:pt x="40495" y="0"/>
                    </a:moveTo>
                    <a:lnTo>
                      <a:pt x="1045635" y="0"/>
                    </a:lnTo>
                    <a:cubicBezTo>
                      <a:pt x="1056375" y="0"/>
                      <a:pt x="1066675" y="4266"/>
                      <a:pt x="1074269" y="11861"/>
                    </a:cubicBezTo>
                    <a:cubicBezTo>
                      <a:pt x="1081864" y="19455"/>
                      <a:pt x="1086130" y="29755"/>
                      <a:pt x="1086130" y="40495"/>
                    </a:cubicBezTo>
                    <a:lnTo>
                      <a:pt x="1086130" y="1806028"/>
                    </a:lnTo>
                    <a:cubicBezTo>
                      <a:pt x="1086130" y="1816768"/>
                      <a:pt x="1081864" y="1827068"/>
                      <a:pt x="1074269" y="1834662"/>
                    </a:cubicBezTo>
                    <a:cubicBezTo>
                      <a:pt x="1066675" y="1842257"/>
                      <a:pt x="1056375" y="1846523"/>
                      <a:pt x="1045635" y="1846523"/>
                    </a:cubicBezTo>
                    <a:lnTo>
                      <a:pt x="40495" y="1846523"/>
                    </a:lnTo>
                    <a:cubicBezTo>
                      <a:pt x="29755" y="1846523"/>
                      <a:pt x="19455" y="1842257"/>
                      <a:pt x="11861" y="1834662"/>
                    </a:cubicBezTo>
                    <a:cubicBezTo>
                      <a:pt x="4266" y="1827068"/>
                      <a:pt x="0" y="1816768"/>
                      <a:pt x="0" y="1806028"/>
                    </a:cubicBezTo>
                    <a:lnTo>
                      <a:pt x="0" y="40495"/>
                    </a:lnTo>
                    <a:cubicBezTo>
                      <a:pt x="0" y="29755"/>
                      <a:pt x="4266" y="19455"/>
                      <a:pt x="11861" y="11861"/>
                    </a:cubicBezTo>
                    <a:cubicBezTo>
                      <a:pt x="19455" y="4266"/>
                      <a:pt x="29755" y="0"/>
                      <a:pt x="40495" y="0"/>
                    </a:cubicBezTo>
                    <a:close/>
                  </a:path>
                </a:pathLst>
              </a:custGeom>
              <a:solidFill>
                <a:srgbClr val="CCCCCC"/>
              </a:solidFill>
              <a:ln cap="rnd">
                <a:noFill/>
                <a:prstDash val="solid"/>
                <a:round/>
              </a:ln>
            </p:spPr>
          </p:sp>
          <p:sp>
            <p:nvSpPr>
              <p:cNvPr name="TextBox 19" id="19"/>
              <p:cNvSpPr txBox="true"/>
              <p:nvPr/>
            </p:nvSpPr>
            <p:spPr>
              <a:xfrm>
                <a:off x="0" y="-28575"/>
                <a:ext cx="1086130" cy="1875098"/>
              </a:xfrm>
              <a:prstGeom prst="rect">
                <a:avLst/>
              </a:prstGeom>
            </p:spPr>
            <p:txBody>
              <a:bodyPr anchor="ctr" rtlCol="false" tIns="43690" lIns="43690" bIns="43690" rIns="43690"/>
              <a:lstStyle/>
              <a:p>
                <a:pPr algn="ctr">
                  <a:lnSpc>
                    <a:spcPts val="2000"/>
                  </a:lnSpc>
                </a:pPr>
              </a:p>
            </p:txBody>
          </p:sp>
        </p:grpSp>
        <p:sp>
          <p:nvSpPr>
            <p:cNvPr name="AutoShape 20" id="20"/>
            <p:cNvSpPr/>
            <p:nvPr/>
          </p:nvSpPr>
          <p:spPr>
            <a:xfrm>
              <a:off x="576184" y="1465293"/>
              <a:ext cx="5118342" cy="0"/>
            </a:xfrm>
            <a:prstGeom prst="line">
              <a:avLst/>
            </a:prstGeom>
            <a:ln cap="rnd" w="38100">
              <a:solidFill>
                <a:srgbClr val="FFFFFF"/>
              </a:solidFill>
              <a:prstDash val="solid"/>
              <a:headEnd type="none" len="sm" w="sm"/>
              <a:tailEnd type="none" len="sm" w="sm"/>
            </a:ln>
          </p:spPr>
        </p:sp>
        <p:sp>
          <p:nvSpPr>
            <p:cNvPr name="TextBox 21" id="21"/>
            <p:cNvSpPr txBox="true"/>
            <p:nvPr/>
          </p:nvSpPr>
          <p:spPr>
            <a:xfrm rot="0">
              <a:off x="576184" y="1417668"/>
              <a:ext cx="4736232" cy="1570677"/>
            </a:xfrm>
            <a:prstGeom prst="rect">
              <a:avLst/>
            </a:prstGeom>
          </p:spPr>
          <p:txBody>
            <a:bodyPr anchor="t" rtlCol="false" tIns="0" lIns="0" bIns="0" rIns="0">
              <a:spAutoFit/>
            </a:bodyPr>
            <a:lstStyle/>
            <a:p>
              <a:pPr>
                <a:lnSpc>
                  <a:spcPts val="1444"/>
                </a:lnSpc>
              </a:pPr>
            </a:p>
            <a:p>
              <a:pPr marL="405367" indent="-202683" lvl="1">
                <a:lnSpc>
                  <a:spcPts val="4506"/>
                </a:lnSpc>
                <a:buFont typeface="Arial"/>
                <a:buChar char="•"/>
              </a:pPr>
              <a:r>
                <a:rPr lang="en-US" sz="1877" spc="93">
                  <a:solidFill>
                    <a:srgbClr val="000000"/>
                  </a:solidFill>
                  <a:latin typeface="Canva Sans 1"/>
                </a:rPr>
                <a:t>Loan Status</a:t>
              </a:r>
            </a:p>
            <a:p>
              <a:pPr>
                <a:lnSpc>
                  <a:spcPts val="4506"/>
                </a:lnSpc>
              </a:pPr>
            </a:p>
          </p:txBody>
        </p:sp>
        <p:sp>
          <p:nvSpPr>
            <p:cNvPr name="TextBox 22" id="22"/>
            <p:cNvSpPr txBox="true"/>
            <p:nvPr/>
          </p:nvSpPr>
          <p:spPr>
            <a:xfrm rot="0">
              <a:off x="190321" y="430664"/>
              <a:ext cx="5737209" cy="966882"/>
            </a:xfrm>
            <a:prstGeom prst="rect">
              <a:avLst/>
            </a:prstGeom>
          </p:spPr>
          <p:txBody>
            <a:bodyPr anchor="t" rtlCol="false" tIns="0" lIns="0" bIns="0" rIns="0">
              <a:spAutoFit/>
            </a:bodyPr>
            <a:lstStyle/>
            <a:p>
              <a:pPr algn="ctr" marL="0" indent="0" lvl="0">
                <a:lnSpc>
                  <a:spcPts val="5238"/>
                </a:lnSpc>
              </a:pPr>
              <a:r>
                <a:rPr lang="en-US" sz="5238">
                  <a:solidFill>
                    <a:srgbClr val="000000"/>
                  </a:solidFill>
                  <a:latin typeface="Canva Sans 1 Bold"/>
                </a:rPr>
                <a:t>Categorical </a:t>
              </a:r>
            </a:p>
          </p:txBody>
        </p:sp>
      </p:grpSp>
      <p:sp>
        <p:nvSpPr>
          <p:cNvPr name="TextBox 23" id="23"/>
          <p:cNvSpPr txBox="true"/>
          <p:nvPr/>
        </p:nvSpPr>
        <p:spPr>
          <a:xfrm rot="0">
            <a:off x="1882565" y="331253"/>
            <a:ext cx="7641252" cy="1509195"/>
          </a:xfrm>
          <a:prstGeom prst="rect">
            <a:avLst/>
          </a:prstGeom>
        </p:spPr>
        <p:txBody>
          <a:bodyPr anchor="t" rtlCol="false" tIns="0" lIns="0" bIns="0" rIns="0">
            <a:spAutoFit/>
          </a:bodyPr>
          <a:lstStyle/>
          <a:p>
            <a:pPr algn="ctr">
              <a:lnSpc>
                <a:spcPts val="5864"/>
              </a:lnSpc>
            </a:pPr>
            <a:r>
              <a:rPr lang="en-US" sz="5864">
                <a:solidFill>
                  <a:srgbClr val="000000"/>
                </a:solidFill>
                <a:latin typeface="Canva Sans 1 Bold"/>
              </a:rPr>
              <a:t>Input Features </a:t>
            </a:r>
          </a:p>
          <a:p>
            <a:pPr algn="ctr" marL="0" indent="0" lvl="0">
              <a:lnSpc>
                <a:spcPts val="5864"/>
              </a:lnSpc>
            </a:pPr>
            <a:r>
              <a:rPr lang="en-US" sz="5864">
                <a:solidFill>
                  <a:srgbClr val="000000"/>
                </a:solidFill>
                <a:latin typeface="Canva Sans 1 Bold"/>
              </a:rPr>
              <a:t>(X)</a:t>
            </a:r>
          </a:p>
        </p:txBody>
      </p:sp>
      <p:sp>
        <p:nvSpPr>
          <p:cNvPr name="TextBox 24" id="24"/>
          <p:cNvSpPr txBox="true"/>
          <p:nvPr/>
        </p:nvSpPr>
        <p:spPr>
          <a:xfrm rot="0">
            <a:off x="12278106" y="331253"/>
            <a:ext cx="6521678" cy="1509195"/>
          </a:xfrm>
          <a:prstGeom prst="rect">
            <a:avLst/>
          </a:prstGeom>
        </p:spPr>
        <p:txBody>
          <a:bodyPr anchor="t" rtlCol="false" tIns="0" lIns="0" bIns="0" rIns="0">
            <a:spAutoFit/>
          </a:bodyPr>
          <a:lstStyle/>
          <a:p>
            <a:pPr algn="ctr" marL="0" indent="0" lvl="0">
              <a:lnSpc>
                <a:spcPts val="5864"/>
              </a:lnSpc>
            </a:pPr>
            <a:r>
              <a:rPr lang="en-US" sz="5864">
                <a:solidFill>
                  <a:srgbClr val="000000"/>
                </a:solidFill>
                <a:latin typeface="Canva Sans 1 Bold"/>
              </a:rPr>
              <a:t>Target Variable (Y)</a:t>
            </a:r>
          </a:p>
        </p:txBody>
      </p:sp>
      <p:sp>
        <p:nvSpPr>
          <p:cNvPr name="AutoShape 25" id="25"/>
          <p:cNvSpPr/>
          <p:nvPr/>
        </p:nvSpPr>
        <p:spPr>
          <a:xfrm flipV="true">
            <a:off x="12506706" y="-524124"/>
            <a:ext cx="0" cy="10811124"/>
          </a:xfrm>
          <a:prstGeom prst="line">
            <a:avLst/>
          </a:prstGeom>
          <a:ln cap="flat" w="76200">
            <a:solidFill>
              <a:srgbClr val="C23A97"/>
            </a:solidFill>
            <a:prstDash val="solid"/>
            <a:headEnd type="none" len="sm" w="sm"/>
            <a:tailEnd type="none" len="sm" w="sm"/>
          </a:ln>
        </p:spPr>
      </p:sp>
      <p:sp>
        <p:nvSpPr>
          <p:cNvPr name="AutoShape 26" id="26"/>
          <p:cNvSpPr/>
          <p:nvPr/>
        </p:nvSpPr>
        <p:spPr>
          <a:xfrm>
            <a:off x="0" y="1840447"/>
            <a:ext cx="19642322"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700362"/>
          <a:ext cx="18288000" cy="8305322"/>
        </p:xfrm>
        <a:graphic>
          <a:graphicData uri="http://schemas.openxmlformats.org/drawingml/2006/table">
            <a:tbl>
              <a:tblPr/>
              <a:tblGrid>
                <a:gridCol w="961356"/>
                <a:gridCol w="961356"/>
                <a:gridCol w="961356"/>
                <a:gridCol w="983600"/>
                <a:gridCol w="961356"/>
                <a:gridCol w="961356"/>
                <a:gridCol w="961356"/>
                <a:gridCol w="961356"/>
                <a:gridCol w="961356"/>
                <a:gridCol w="961356"/>
                <a:gridCol w="961356"/>
                <a:gridCol w="961356"/>
                <a:gridCol w="961356"/>
                <a:gridCol w="961356"/>
                <a:gridCol w="961356"/>
                <a:gridCol w="961356"/>
                <a:gridCol w="961356"/>
                <a:gridCol w="961356"/>
                <a:gridCol w="961356"/>
              </a:tblGrid>
              <a:tr h="1536863">
                <a:tc>
                  <a:txBody>
                    <a:bodyPr anchor="t" rtlCol="false"/>
                    <a:lstStyle/>
                    <a:p>
                      <a:pPr algn="ctr">
                        <a:lnSpc>
                          <a:spcPts val="181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Loan 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Loan Status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Current Loan Amount</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Credit Score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Annual Income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Years in current job</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Home Ownership</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Purpose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Monthly Debt</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Years of Credit History</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Months since last delinquent</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Number of Open Accounts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Number of Credit Problems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Current Credit Balance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Maximum Open Credit</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Bankruptcies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Bold"/>
                        </a:rPr>
                        <a:t>Tax Liens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r>
              <a:tr h="1336946">
                <a:tc>
                  <a:txBody>
                    <a:bodyPr anchor="t" rtlCol="false"/>
                    <a:lstStyle/>
                    <a:p>
                      <a:pPr algn="ctr">
                        <a:lnSpc>
                          <a:spcPts val="1819"/>
                        </a:lnSpc>
                        <a:defRPr/>
                      </a:pPr>
                      <a:r>
                        <a:rPr lang="en-US" sz="1299">
                          <a:solidFill>
                            <a:srgbClr val="000000"/>
                          </a:solidFill>
                          <a:latin typeface="Canva Sans 1 Bold"/>
                        </a:rPr>
                        <a:t>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a:rPr>
                        <a:t>L-18553-88177a-12bsdc-aa-1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Fully Paid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445412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Short 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709.0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1167493.0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 years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Home Mortgage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Home Improvements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5214.74</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17.2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228190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416746.0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1336946">
                <a:tc>
                  <a:txBody>
                    <a:bodyPr anchor="t" rtlCol="false"/>
                    <a:lstStyle/>
                    <a:p>
                      <a:pPr algn="ctr">
                        <a:lnSpc>
                          <a:spcPts val="1819"/>
                        </a:lnSpc>
                        <a:defRPr/>
                      </a:pPr>
                      <a:r>
                        <a:rPr lang="en-US" sz="1299">
                          <a:solidFill>
                            <a:srgbClr val="000000"/>
                          </a:solidFill>
                          <a:latin typeface="Canva Sans 1 Bold"/>
                        </a:rPr>
                        <a:t>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a:rPr>
                        <a:t>L-18553-88177a-12bsdc-aa-2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Fully Paid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262328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Short 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10+ years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Home Mortgage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Debt Consolidation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33295.98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21.1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35</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229976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850784.0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1336946">
                <a:tc>
                  <a:txBody>
                    <a:bodyPr anchor="t" rtlCol="false"/>
                    <a:lstStyle/>
                    <a:p>
                      <a:pPr algn="ctr">
                        <a:lnSpc>
                          <a:spcPts val="1819"/>
                        </a:lnSpc>
                        <a:defRPr/>
                      </a:pPr>
                      <a:r>
                        <a:rPr lang="en-US" sz="1299">
                          <a:solidFill>
                            <a:srgbClr val="000000"/>
                          </a:solidFill>
                          <a:latin typeface="Canva Sans 1 Bold"/>
                        </a:rPr>
                        <a:t>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a:rPr>
                        <a:t>L-18553-88177a-12bsdc-aa-3</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Fully Paid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99999999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Short 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741.0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2231892.0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 years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Own Home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Debt Consolidation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29200.53</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14.9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297996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750090.0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1378811">
                <a:tc>
                  <a:txBody>
                    <a:bodyPr anchor="t" rtlCol="false"/>
                    <a:lstStyle/>
                    <a:p>
                      <a:pPr algn="ctr">
                        <a:lnSpc>
                          <a:spcPts val="1819"/>
                        </a:lnSpc>
                        <a:defRPr/>
                      </a:pPr>
                      <a:r>
                        <a:rPr lang="en-US" sz="1299">
                          <a:solidFill>
                            <a:srgbClr val="000000"/>
                          </a:solidFill>
                          <a:latin typeface="Canva Sans 1 Bold"/>
                        </a:rPr>
                        <a:t>3</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a:rPr>
                        <a:t>L-18553-88177a-12bsdc-aa-4</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Fully Paid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347666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Long Term</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721.0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806949.0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 years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Own Home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Debt Consolidation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8741.90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12.0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256329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386958.0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1378811">
                <a:tc>
                  <a:txBody>
                    <a:bodyPr anchor="t" rtlCol="false"/>
                    <a:lstStyle/>
                    <a:p>
                      <a:pPr algn="ctr">
                        <a:lnSpc>
                          <a:spcPts val="1819"/>
                        </a:lnSpc>
                        <a:defRPr/>
                      </a:pPr>
                      <a:r>
                        <a:rPr lang="en-US" sz="1299">
                          <a:solidFill>
                            <a:srgbClr val="000000"/>
                          </a:solidFill>
                          <a:latin typeface="Canva Sans 1 Bold"/>
                        </a:rPr>
                        <a:t>4</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6A6A6"/>
                    </a:solidFill>
                  </a:tcPr>
                </a:tc>
                <a:tc>
                  <a:txBody>
                    <a:bodyPr anchor="t" rtlCol="false"/>
                    <a:lstStyle/>
                    <a:p>
                      <a:pPr algn="ctr">
                        <a:lnSpc>
                          <a:spcPts val="1819"/>
                        </a:lnSpc>
                        <a:defRPr/>
                      </a:pPr>
                      <a:r>
                        <a:rPr lang="en-US" sz="1299">
                          <a:solidFill>
                            <a:srgbClr val="000000"/>
                          </a:solidFill>
                          <a:latin typeface="Canva Sans 1"/>
                        </a:rPr>
                        <a:t>L-18553-88177a-12bsdc-aa-5</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Fully Paid</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176220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endParaRPr lang="en-US" sz="1100"/>
                    </a:p>
                    <a:p>
                      <a:pPr algn="ctr">
                        <a:lnSpc>
                          <a:spcPts val="1819"/>
                        </a:lnSpc>
                      </a:pPr>
                      <a:r>
                        <a:rPr lang="en-US" sz="1299">
                          <a:solidFill>
                            <a:srgbClr val="000000"/>
                          </a:solidFill>
                          <a:latin typeface="Canva Sans 1"/>
                        </a:rPr>
                        <a:t>Short Term</a:t>
                      </a:r>
                    </a:p>
                    <a:p>
                      <a:pPr algn="ctr">
                        <a:lnSpc>
                          <a:spcPts val="1819"/>
                        </a:lnSpc>
                      </a:pPr>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5 years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Rent</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Debt Considilation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endParaRPr lang="en-US" sz="1100"/>
                    </a:p>
                    <a:p>
                      <a:pPr algn="ctr">
                        <a:lnSpc>
                          <a:spcPts val="1819"/>
                        </a:lnSpc>
                      </a:pPr>
                      <a:r>
                        <a:rPr lang="en-US" sz="1299">
                          <a:solidFill>
                            <a:srgbClr val="000000"/>
                          </a:solidFill>
                          <a:latin typeface="Canva Sans 1"/>
                        </a:rPr>
                        <a:t>20639.70</a:t>
                      </a:r>
                    </a:p>
                    <a:p>
                      <a:pPr algn="ctr">
                        <a:lnSpc>
                          <a:spcPts val="1819"/>
                        </a:lnSpc>
                      </a:pPr>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6.1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NaN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15</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253460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427174.0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1819"/>
                        </a:lnSpc>
                        <a:defRPr/>
                      </a:pPr>
                      <a:r>
                        <a:rPr lang="en-US" sz="1299">
                          <a:solidFill>
                            <a:srgbClr val="000000"/>
                          </a:solidFill>
                          <a:latin typeface="Canva Sans 1"/>
                        </a:rPr>
                        <a:t>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
        <p:nvSpPr>
          <p:cNvPr name="Freeform 3" id="3"/>
          <p:cNvSpPr/>
          <p:nvPr/>
        </p:nvSpPr>
        <p:spPr>
          <a:xfrm flipH="false" flipV="false" rot="-1813865">
            <a:off x="13795611" y="-1696594"/>
            <a:ext cx="6228415" cy="3714400"/>
          </a:xfrm>
          <a:custGeom>
            <a:avLst/>
            <a:gdLst/>
            <a:ahLst/>
            <a:cxnLst/>
            <a:rect r="r" b="b" t="t" l="l"/>
            <a:pathLst>
              <a:path h="3714400" w="6228415">
                <a:moveTo>
                  <a:pt x="0" y="0"/>
                </a:moveTo>
                <a:lnTo>
                  <a:pt x="6228415" y="0"/>
                </a:lnTo>
                <a:lnTo>
                  <a:pt x="6228415" y="3714400"/>
                </a:lnTo>
                <a:lnTo>
                  <a:pt x="0" y="3714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H="true">
            <a:off x="0" y="1292671"/>
            <a:ext cx="8347436" cy="0"/>
          </a:xfrm>
          <a:prstGeom prst="line">
            <a:avLst/>
          </a:prstGeom>
          <a:ln cap="flat" w="76200">
            <a:solidFill>
              <a:srgbClr val="223289"/>
            </a:solidFill>
            <a:prstDash val="solid"/>
            <a:headEnd type="none" len="sm" w="sm"/>
            <a:tailEnd type="none" len="sm" w="sm"/>
          </a:ln>
        </p:spPr>
      </p:sp>
      <p:sp>
        <p:nvSpPr>
          <p:cNvPr name="TextBox 5" id="5"/>
          <p:cNvSpPr txBox="true"/>
          <p:nvPr/>
        </p:nvSpPr>
        <p:spPr>
          <a:xfrm rot="0">
            <a:off x="229994" y="470346"/>
            <a:ext cx="8252575"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DATASET SNAPSHOT</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4262034"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MODELS</a:t>
            </a:r>
          </a:p>
        </p:txBody>
      </p:sp>
      <p:sp>
        <p:nvSpPr>
          <p:cNvPr name="AutoShape 3" id="3"/>
          <p:cNvSpPr/>
          <p:nvPr/>
        </p:nvSpPr>
        <p:spPr>
          <a:xfrm flipH="true" flipV="true">
            <a:off x="0" y="1131131"/>
            <a:ext cx="5630269" cy="0"/>
          </a:xfrm>
          <a:prstGeom prst="line">
            <a:avLst/>
          </a:prstGeom>
          <a:ln cap="flat" w="76200">
            <a:solidFill>
              <a:srgbClr val="223289"/>
            </a:solidFill>
            <a:prstDash val="solid"/>
            <a:headEnd type="none" len="sm" w="sm"/>
            <a:tailEnd type="none" len="sm" w="sm"/>
          </a:ln>
        </p:spPr>
      </p:sp>
      <p:graphicFrame>
        <p:nvGraphicFramePr>
          <p:cNvPr name="Table 4" id="4"/>
          <p:cNvGraphicFramePr>
            <a:graphicFrameLocks noGrp="true"/>
          </p:cNvGraphicFramePr>
          <p:nvPr/>
        </p:nvGraphicFramePr>
        <p:xfrm>
          <a:off x="3561189" y="3053456"/>
          <a:ext cx="11165622" cy="3105150"/>
        </p:xfrm>
        <a:graphic>
          <a:graphicData uri="http://schemas.openxmlformats.org/drawingml/2006/table">
            <a:tbl>
              <a:tblPr/>
              <a:tblGrid>
                <a:gridCol w="3721874"/>
                <a:gridCol w="3721874"/>
                <a:gridCol w="3721874"/>
              </a:tblGrid>
              <a:tr h="1552575">
                <a:tc>
                  <a:txBody>
                    <a:bodyPr anchor="t" rtlCol="false"/>
                    <a:lstStyle/>
                    <a:p>
                      <a:pPr algn="ctr">
                        <a:lnSpc>
                          <a:spcPts val="2628"/>
                        </a:lnSpc>
                        <a:defRPr/>
                      </a:pPr>
                      <a:r>
                        <a:rPr lang="en-US" sz="1877">
                          <a:solidFill>
                            <a:srgbClr val="000000"/>
                          </a:solidFill>
                          <a:latin typeface="Canva Sans 1 Bold"/>
                        </a:rPr>
                        <a:t>Logistic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Bold"/>
                        </a:rPr>
                        <a:t>KNN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Bold"/>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52575">
                <a:tc>
                  <a:txBody>
                    <a:bodyPr anchor="t" rtlCol="false"/>
                    <a:lstStyle/>
                    <a:p>
                      <a:pPr algn="ctr">
                        <a:lnSpc>
                          <a:spcPts val="2628"/>
                        </a:lnSpc>
                        <a:defRPr/>
                      </a:pPr>
                      <a:r>
                        <a:rPr lang="en-US" sz="1877">
                          <a:solidFill>
                            <a:srgbClr val="000000"/>
                          </a:solidFill>
                          <a:latin typeface="Canva Sans 1 Bold"/>
                        </a:rPr>
                        <a:t>Decision Tree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Bold"/>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222117" y="1487774"/>
            <a:ext cx="18065883" cy="118284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It is a classification problem so we will do initial runs on the following classficiation models and fine tune the 2 best ones:</a:t>
            </a:r>
          </a:p>
        </p:txBody>
      </p:sp>
      <p:sp>
        <p:nvSpPr>
          <p:cNvPr name="TextBox 6" id="6"/>
          <p:cNvSpPr txBox="true"/>
          <p:nvPr/>
        </p:nvSpPr>
        <p:spPr>
          <a:xfrm rot="0">
            <a:off x="222117" y="6846400"/>
            <a:ext cx="18065883" cy="118284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It is an imbalanced dataset problem, so, we will have to include resampling techniques if the performance is not as expected</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4207256" y="576292"/>
            <a:ext cx="2232198" cy="795286"/>
            <a:chOff x="0" y="0"/>
            <a:chExt cx="789092" cy="281137"/>
          </a:xfrm>
        </p:grpSpPr>
        <p:sp>
          <p:nvSpPr>
            <p:cNvPr name="Freeform 3" id="3"/>
            <p:cNvSpPr/>
            <p:nvPr/>
          </p:nvSpPr>
          <p:spPr>
            <a:xfrm flipH="false" flipV="false" rot="0">
              <a:off x="0" y="0"/>
              <a:ext cx="789092" cy="281137"/>
            </a:xfrm>
            <a:custGeom>
              <a:avLst/>
              <a:gdLst/>
              <a:ahLst/>
              <a:cxnLst/>
              <a:rect r="r" b="b" t="t" l="l"/>
              <a:pathLst>
                <a:path h="281137" w="789092">
                  <a:moveTo>
                    <a:pt x="140569" y="0"/>
                  </a:moveTo>
                  <a:lnTo>
                    <a:pt x="648524" y="0"/>
                  </a:lnTo>
                  <a:cubicBezTo>
                    <a:pt x="685805" y="0"/>
                    <a:pt x="721559" y="14810"/>
                    <a:pt x="747921" y="41172"/>
                  </a:cubicBezTo>
                  <a:cubicBezTo>
                    <a:pt x="774283" y="67533"/>
                    <a:pt x="789092" y="103288"/>
                    <a:pt x="789092" y="140569"/>
                  </a:cubicBezTo>
                  <a:lnTo>
                    <a:pt x="789092" y="140569"/>
                  </a:lnTo>
                  <a:cubicBezTo>
                    <a:pt x="789092" y="218203"/>
                    <a:pt x="726158" y="281137"/>
                    <a:pt x="648524" y="281137"/>
                  </a:cubicBezTo>
                  <a:lnTo>
                    <a:pt x="140569" y="281137"/>
                  </a:lnTo>
                  <a:cubicBezTo>
                    <a:pt x="103288" y="281137"/>
                    <a:pt x="67533" y="266327"/>
                    <a:pt x="41172" y="239966"/>
                  </a:cubicBezTo>
                  <a:cubicBezTo>
                    <a:pt x="14810" y="213604"/>
                    <a:pt x="0" y="177850"/>
                    <a:pt x="0" y="140569"/>
                  </a:cubicBezTo>
                  <a:lnTo>
                    <a:pt x="0" y="140569"/>
                  </a:lnTo>
                  <a:cubicBezTo>
                    <a:pt x="0" y="103288"/>
                    <a:pt x="14810" y="67533"/>
                    <a:pt x="41172" y="41172"/>
                  </a:cubicBezTo>
                  <a:cubicBezTo>
                    <a:pt x="67533" y="14810"/>
                    <a:pt x="103288" y="0"/>
                    <a:pt x="140569" y="0"/>
                  </a:cubicBezTo>
                  <a:close/>
                </a:path>
              </a:pathLst>
            </a:custGeom>
            <a:solidFill>
              <a:srgbClr val="D46BCA"/>
            </a:solidFill>
          </p:spPr>
        </p:sp>
        <p:sp>
          <p:nvSpPr>
            <p:cNvPr name="TextBox 4" id="4"/>
            <p:cNvSpPr txBox="true"/>
            <p:nvPr/>
          </p:nvSpPr>
          <p:spPr>
            <a:xfrm>
              <a:off x="0" y="-28575"/>
              <a:ext cx="789092" cy="309712"/>
            </a:xfrm>
            <a:prstGeom prst="rect">
              <a:avLst/>
            </a:prstGeom>
          </p:spPr>
          <p:txBody>
            <a:bodyPr anchor="ctr" rtlCol="false" tIns="50800" lIns="50800" bIns="50800" rIns="50800"/>
            <a:lstStyle/>
            <a:p>
              <a:pPr algn="ctr">
                <a:lnSpc>
                  <a:spcPts val="2379"/>
                </a:lnSpc>
                <a:spcBef>
                  <a:spcPct val="0"/>
                </a:spcBef>
              </a:pPr>
              <a:r>
                <a:rPr lang="en-US" sz="1699">
                  <a:solidFill>
                    <a:srgbClr val="000000"/>
                  </a:solidFill>
                  <a:latin typeface="TT Interphases Bold"/>
                </a:rPr>
                <a:t>START</a:t>
              </a:r>
            </a:p>
          </p:txBody>
        </p:sp>
      </p:grpSp>
      <p:sp>
        <p:nvSpPr>
          <p:cNvPr name="AutoShape 5" id="5"/>
          <p:cNvSpPr/>
          <p:nvPr/>
        </p:nvSpPr>
        <p:spPr>
          <a:xfrm>
            <a:off x="6439454" y="973935"/>
            <a:ext cx="1030697" cy="0"/>
          </a:xfrm>
          <a:prstGeom prst="line">
            <a:avLst/>
          </a:prstGeom>
          <a:ln cap="flat" w="19050">
            <a:solidFill>
              <a:srgbClr val="000000"/>
            </a:solidFill>
            <a:prstDash val="solid"/>
            <a:headEnd type="none" len="sm" w="sm"/>
            <a:tailEnd type="arrow" len="sm" w="med"/>
          </a:ln>
        </p:spPr>
      </p:sp>
      <p:grpSp>
        <p:nvGrpSpPr>
          <p:cNvPr name="Group 6" id="6"/>
          <p:cNvGrpSpPr/>
          <p:nvPr/>
        </p:nvGrpSpPr>
        <p:grpSpPr>
          <a:xfrm rot="0">
            <a:off x="7470151" y="424841"/>
            <a:ext cx="2013137" cy="1098189"/>
            <a:chOff x="0" y="0"/>
            <a:chExt cx="711653" cy="388215"/>
          </a:xfrm>
        </p:grpSpPr>
        <p:sp>
          <p:nvSpPr>
            <p:cNvPr name="Freeform 7" id="7"/>
            <p:cNvSpPr/>
            <p:nvPr/>
          </p:nvSpPr>
          <p:spPr>
            <a:xfrm flipH="false" flipV="false" rot="0">
              <a:off x="0" y="0"/>
              <a:ext cx="711653" cy="388215"/>
            </a:xfrm>
            <a:custGeom>
              <a:avLst/>
              <a:gdLst/>
              <a:ahLst/>
              <a:cxnLst/>
              <a:rect r="r" b="b" t="t" l="l"/>
              <a:pathLst>
                <a:path h="388215" w="711653">
                  <a:moveTo>
                    <a:pt x="0" y="0"/>
                  </a:moveTo>
                  <a:lnTo>
                    <a:pt x="711653" y="0"/>
                  </a:lnTo>
                  <a:lnTo>
                    <a:pt x="711653" y="388215"/>
                  </a:lnTo>
                  <a:lnTo>
                    <a:pt x="0" y="388215"/>
                  </a:lnTo>
                  <a:close/>
                </a:path>
              </a:pathLst>
            </a:custGeom>
            <a:solidFill>
              <a:srgbClr val="FFFFFF"/>
            </a:solidFill>
            <a:ln w="9525" cap="sq">
              <a:solidFill>
                <a:srgbClr val="000000"/>
              </a:solidFill>
              <a:prstDash val="solid"/>
              <a:miter/>
            </a:ln>
          </p:spPr>
        </p:sp>
        <p:sp>
          <p:nvSpPr>
            <p:cNvPr name="TextBox 8" id="8"/>
            <p:cNvSpPr txBox="true"/>
            <p:nvPr/>
          </p:nvSpPr>
          <p:spPr>
            <a:xfrm>
              <a:off x="0" y="-28575"/>
              <a:ext cx="711653" cy="416790"/>
            </a:xfrm>
            <a:prstGeom prst="rect">
              <a:avLst/>
            </a:prstGeom>
          </p:spPr>
          <p:txBody>
            <a:bodyPr anchor="ctr" rtlCol="false" tIns="50800" lIns="50800" bIns="50800" rIns="50800"/>
            <a:lstStyle/>
            <a:p>
              <a:pPr algn="ctr">
                <a:lnSpc>
                  <a:spcPts val="2379"/>
                </a:lnSpc>
                <a:spcBef>
                  <a:spcPct val="0"/>
                </a:spcBef>
              </a:pPr>
              <a:r>
                <a:rPr lang="en-US" sz="1699">
                  <a:solidFill>
                    <a:srgbClr val="000000"/>
                  </a:solidFill>
                  <a:latin typeface="TT Interphases Bold"/>
                </a:rPr>
                <a:t>Clean Dataset</a:t>
              </a:r>
            </a:p>
          </p:txBody>
        </p:sp>
      </p:grpSp>
      <p:sp>
        <p:nvSpPr>
          <p:cNvPr name="AutoShape 9" id="9"/>
          <p:cNvSpPr/>
          <p:nvPr/>
        </p:nvSpPr>
        <p:spPr>
          <a:xfrm>
            <a:off x="9558814" y="973935"/>
            <a:ext cx="1030697" cy="0"/>
          </a:xfrm>
          <a:prstGeom prst="line">
            <a:avLst/>
          </a:prstGeom>
          <a:ln cap="flat" w="19050">
            <a:solidFill>
              <a:srgbClr val="000000"/>
            </a:solidFill>
            <a:prstDash val="solid"/>
            <a:headEnd type="none" len="sm" w="sm"/>
            <a:tailEnd type="arrow" len="sm" w="med"/>
          </a:ln>
        </p:spPr>
      </p:sp>
      <p:grpSp>
        <p:nvGrpSpPr>
          <p:cNvPr name="Group 10" id="10"/>
          <p:cNvGrpSpPr/>
          <p:nvPr/>
        </p:nvGrpSpPr>
        <p:grpSpPr>
          <a:xfrm rot="0">
            <a:off x="10589511" y="445171"/>
            <a:ext cx="2013137" cy="1098189"/>
            <a:chOff x="0" y="0"/>
            <a:chExt cx="711653" cy="388215"/>
          </a:xfrm>
        </p:grpSpPr>
        <p:sp>
          <p:nvSpPr>
            <p:cNvPr name="Freeform 11" id="11"/>
            <p:cNvSpPr/>
            <p:nvPr/>
          </p:nvSpPr>
          <p:spPr>
            <a:xfrm flipH="false" flipV="false" rot="0">
              <a:off x="0" y="0"/>
              <a:ext cx="711653" cy="388215"/>
            </a:xfrm>
            <a:custGeom>
              <a:avLst/>
              <a:gdLst/>
              <a:ahLst/>
              <a:cxnLst/>
              <a:rect r="r" b="b" t="t" l="l"/>
              <a:pathLst>
                <a:path h="388215" w="711653">
                  <a:moveTo>
                    <a:pt x="0" y="0"/>
                  </a:moveTo>
                  <a:lnTo>
                    <a:pt x="711653" y="0"/>
                  </a:lnTo>
                  <a:lnTo>
                    <a:pt x="711653" y="388215"/>
                  </a:lnTo>
                  <a:lnTo>
                    <a:pt x="0" y="388215"/>
                  </a:lnTo>
                  <a:close/>
                </a:path>
              </a:pathLst>
            </a:custGeom>
            <a:solidFill>
              <a:srgbClr val="FFFFFF"/>
            </a:solidFill>
            <a:ln w="9525" cap="sq">
              <a:solidFill>
                <a:srgbClr val="000000"/>
              </a:solidFill>
              <a:prstDash val="solid"/>
              <a:miter/>
            </a:ln>
          </p:spPr>
        </p:sp>
        <p:sp>
          <p:nvSpPr>
            <p:cNvPr name="TextBox 12" id="12"/>
            <p:cNvSpPr txBox="true"/>
            <p:nvPr/>
          </p:nvSpPr>
          <p:spPr>
            <a:xfrm>
              <a:off x="0" y="-28575"/>
              <a:ext cx="711653" cy="416790"/>
            </a:xfrm>
            <a:prstGeom prst="rect">
              <a:avLst/>
            </a:prstGeom>
          </p:spPr>
          <p:txBody>
            <a:bodyPr anchor="ctr" rtlCol="false" tIns="50800" lIns="50800" bIns="50800" rIns="50800"/>
            <a:lstStyle/>
            <a:p>
              <a:pPr algn="ctr">
                <a:lnSpc>
                  <a:spcPts val="2379"/>
                </a:lnSpc>
                <a:spcBef>
                  <a:spcPct val="0"/>
                </a:spcBef>
              </a:pPr>
              <a:r>
                <a:rPr lang="en-US" sz="1699">
                  <a:solidFill>
                    <a:srgbClr val="000000"/>
                  </a:solidFill>
                  <a:latin typeface="TT Interphases Bold"/>
                </a:rPr>
                <a:t>Split</a:t>
              </a:r>
            </a:p>
          </p:txBody>
        </p:sp>
      </p:grpSp>
      <p:grpSp>
        <p:nvGrpSpPr>
          <p:cNvPr name="Group 13" id="13"/>
          <p:cNvGrpSpPr/>
          <p:nvPr/>
        </p:nvGrpSpPr>
        <p:grpSpPr>
          <a:xfrm rot="0">
            <a:off x="8369692" y="2461508"/>
            <a:ext cx="2378244" cy="1665474"/>
            <a:chOff x="0" y="0"/>
            <a:chExt cx="812800" cy="569200"/>
          </a:xfrm>
        </p:grpSpPr>
        <p:sp>
          <p:nvSpPr>
            <p:cNvPr name="Freeform 14" id="14"/>
            <p:cNvSpPr/>
            <p:nvPr/>
          </p:nvSpPr>
          <p:spPr>
            <a:xfrm flipH="false" flipV="false" rot="0">
              <a:off x="0" y="0"/>
              <a:ext cx="812800" cy="569200"/>
            </a:xfrm>
            <a:custGeom>
              <a:avLst/>
              <a:gdLst/>
              <a:ahLst/>
              <a:cxnLst/>
              <a:rect r="r" b="b" t="t" l="l"/>
              <a:pathLst>
                <a:path h="569200" w="812800">
                  <a:moveTo>
                    <a:pt x="406400" y="0"/>
                  </a:moveTo>
                  <a:lnTo>
                    <a:pt x="812800" y="284600"/>
                  </a:lnTo>
                  <a:lnTo>
                    <a:pt x="406400" y="569200"/>
                  </a:lnTo>
                  <a:lnTo>
                    <a:pt x="0" y="284600"/>
                  </a:lnTo>
                  <a:lnTo>
                    <a:pt x="406400" y="0"/>
                  </a:lnTo>
                  <a:close/>
                </a:path>
              </a:pathLst>
            </a:custGeom>
            <a:solidFill>
              <a:srgbClr val="487984"/>
            </a:solidFill>
          </p:spPr>
        </p:sp>
        <p:sp>
          <p:nvSpPr>
            <p:cNvPr name="TextBox 15" id="15"/>
            <p:cNvSpPr txBox="true"/>
            <p:nvPr/>
          </p:nvSpPr>
          <p:spPr>
            <a:xfrm>
              <a:off x="139700" y="59731"/>
              <a:ext cx="533400" cy="411638"/>
            </a:xfrm>
            <a:prstGeom prst="rect">
              <a:avLst/>
            </a:prstGeom>
          </p:spPr>
          <p:txBody>
            <a:bodyPr anchor="ctr" rtlCol="false" tIns="53224" lIns="53224" bIns="53224" rIns="53224"/>
            <a:lstStyle/>
            <a:p>
              <a:pPr algn="ctr">
                <a:lnSpc>
                  <a:spcPts val="2519"/>
                </a:lnSpc>
              </a:pPr>
              <a:r>
                <a:rPr lang="en-US" sz="1799">
                  <a:solidFill>
                    <a:srgbClr val="FFFFFF"/>
                  </a:solidFill>
                  <a:latin typeface="TT Interphases Bold"/>
                </a:rPr>
                <a:t>Train</a:t>
              </a:r>
            </a:p>
            <a:p>
              <a:pPr algn="ctr">
                <a:lnSpc>
                  <a:spcPts val="2519"/>
                </a:lnSpc>
                <a:spcBef>
                  <a:spcPct val="0"/>
                </a:spcBef>
              </a:pPr>
              <a:r>
                <a:rPr lang="en-US" sz="1799">
                  <a:solidFill>
                    <a:srgbClr val="FFFFFF"/>
                  </a:solidFill>
                  <a:latin typeface="TT Interphases Bold"/>
                </a:rPr>
                <a:t>Data</a:t>
              </a:r>
            </a:p>
          </p:txBody>
        </p:sp>
      </p:grpSp>
      <p:grpSp>
        <p:nvGrpSpPr>
          <p:cNvPr name="Group 16" id="16"/>
          <p:cNvGrpSpPr/>
          <p:nvPr/>
        </p:nvGrpSpPr>
        <p:grpSpPr>
          <a:xfrm rot="0">
            <a:off x="12602648" y="2461508"/>
            <a:ext cx="2378244" cy="1665474"/>
            <a:chOff x="0" y="0"/>
            <a:chExt cx="812800" cy="569200"/>
          </a:xfrm>
        </p:grpSpPr>
        <p:sp>
          <p:nvSpPr>
            <p:cNvPr name="Freeform 17" id="17"/>
            <p:cNvSpPr/>
            <p:nvPr/>
          </p:nvSpPr>
          <p:spPr>
            <a:xfrm flipH="false" flipV="false" rot="0">
              <a:off x="0" y="0"/>
              <a:ext cx="812800" cy="569200"/>
            </a:xfrm>
            <a:custGeom>
              <a:avLst/>
              <a:gdLst/>
              <a:ahLst/>
              <a:cxnLst/>
              <a:rect r="r" b="b" t="t" l="l"/>
              <a:pathLst>
                <a:path h="569200" w="812800">
                  <a:moveTo>
                    <a:pt x="406400" y="0"/>
                  </a:moveTo>
                  <a:lnTo>
                    <a:pt x="812800" y="284600"/>
                  </a:lnTo>
                  <a:lnTo>
                    <a:pt x="406400" y="569200"/>
                  </a:lnTo>
                  <a:lnTo>
                    <a:pt x="0" y="284600"/>
                  </a:lnTo>
                  <a:lnTo>
                    <a:pt x="406400" y="0"/>
                  </a:lnTo>
                  <a:close/>
                </a:path>
              </a:pathLst>
            </a:custGeom>
            <a:solidFill>
              <a:srgbClr val="487984"/>
            </a:solidFill>
          </p:spPr>
        </p:sp>
        <p:sp>
          <p:nvSpPr>
            <p:cNvPr name="TextBox 18" id="18"/>
            <p:cNvSpPr txBox="true"/>
            <p:nvPr/>
          </p:nvSpPr>
          <p:spPr>
            <a:xfrm>
              <a:off x="139700" y="59731"/>
              <a:ext cx="533400" cy="411638"/>
            </a:xfrm>
            <a:prstGeom prst="rect">
              <a:avLst/>
            </a:prstGeom>
          </p:spPr>
          <p:txBody>
            <a:bodyPr anchor="ctr" rtlCol="false" tIns="53224" lIns="53224" bIns="53224" rIns="53224"/>
            <a:lstStyle/>
            <a:p>
              <a:pPr algn="ctr">
                <a:lnSpc>
                  <a:spcPts val="2519"/>
                </a:lnSpc>
                <a:spcBef>
                  <a:spcPct val="0"/>
                </a:spcBef>
              </a:pPr>
              <a:r>
                <a:rPr lang="en-US" sz="1799">
                  <a:solidFill>
                    <a:srgbClr val="FFFFFF"/>
                  </a:solidFill>
                  <a:latin typeface="TT Interphases Bold"/>
                </a:rPr>
                <a:t>Validation Data</a:t>
              </a:r>
            </a:p>
          </p:txBody>
        </p:sp>
      </p:grpSp>
      <p:sp>
        <p:nvSpPr>
          <p:cNvPr name="AutoShape 19" id="19"/>
          <p:cNvSpPr/>
          <p:nvPr/>
        </p:nvSpPr>
        <p:spPr>
          <a:xfrm>
            <a:off x="11596079" y="1563319"/>
            <a:ext cx="2195690" cy="898188"/>
          </a:xfrm>
          <a:prstGeom prst="line">
            <a:avLst/>
          </a:prstGeom>
          <a:ln cap="flat" w="47625">
            <a:solidFill>
              <a:srgbClr val="000000"/>
            </a:solidFill>
            <a:prstDash val="solid"/>
            <a:headEnd type="none" len="sm" w="sm"/>
            <a:tailEnd type="arrow" len="sm" w="med"/>
          </a:ln>
        </p:spPr>
      </p:sp>
      <p:sp>
        <p:nvSpPr>
          <p:cNvPr name="AutoShape 20" id="20"/>
          <p:cNvSpPr/>
          <p:nvPr/>
        </p:nvSpPr>
        <p:spPr>
          <a:xfrm flipH="true">
            <a:off x="9558814" y="1563319"/>
            <a:ext cx="2037266" cy="898188"/>
          </a:xfrm>
          <a:prstGeom prst="line">
            <a:avLst/>
          </a:prstGeom>
          <a:ln cap="flat" w="47625">
            <a:solidFill>
              <a:srgbClr val="000000"/>
            </a:solidFill>
            <a:prstDash val="solid"/>
            <a:headEnd type="none" len="sm" w="sm"/>
            <a:tailEnd type="arrow" len="sm" w="med"/>
          </a:ln>
        </p:spPr>
      </p:sp>
      <p:sp>
        <p:nvSpPr>
          <p:cNvPr name="AutoShape 21" id="21"/>
          <p:cNvSpPr/>
          <p:nvPr/>
        </p:nvSpPr>
        <p:spPr>
          <a:xfrm>
            <a:off x="9569014" y="4121107"/>
            <a:ext cx="0" cy="825025"/>
          </a:xfrm>
          <a:prstGeom prst="line">
            <a:avLst/>
          </a:prstGeom>
          <a:ln cap="flat" w="19050">
            <a:solidFill>
              <a:srgbClr val="000000"/>
            </a:solidFill>
            <a:prstDash val="solid"/>
            <a:headEnd type="none" len="sm" w="sm"/>
            <a:tailEnd type="arrow" len="sm" w="med"/>
          </a:ln>
        </p:spPr>
      </p:sp>
      <p:grpSp>
        <p:nvGrpSpPr>
          <p:cNvPr name="Group 22" id="22"/>
          <p:cNvGrpSpPr/>
          <p:nvPr/>
        </p:nvGrpSpPr>
        <p:grpSpPr>
          <a:xfrm rot="0">
            <a:off x="8562445" y="4946132"/>
            <a:ext cx="2013137" cy="1098189"/>
            <a:chOff x="0" y="0"/>
            <a:chExt cx="711653" cy="388215"/>
          </a:xfrm>
        </p:grpSpPr>
        <p:sp>
          <p:nvSpPr>
            <p:cNvPr name="Freeform 23" id="23"/>
            <p:cNvSpPr/>
            <p:nvPr/>
          </p:nvSpPr>
          <p:spPr>
            <a:xfrm flipH="false" flipV="false" rot="0">
              <a:off x="0" y="0"/>
              <a:ext cx="711653" cy="388215"/>
            </a:xfrm>
            <a:custGeom>
              <a:avLst/>
              <a:gdLst/>
              <a:ahLst/>
              <a:cxnLst/>
              <a:rect r="r" b="b" t="t" l="l"/>
              <a:pathLst>
                <a:path h="388215" w="711653">
                  <a:moveTo>
                    <a:pt x="0" y="0"/>
                  </a:moveTo>
                  <a:lnTo>
                    <a:pt x="711653" y="0"/>
                  </a:lnTo>
                  <a:lnTo>
                    <a:pt x="711653" y="388215"/>
                  </a:lnTo>
                  <a:lnTo>
                    <a:pt x="0" y="388215"/>
                  </a:lnTo>
                  <a:close/>
                </a:path>
              </a:pathLst>
            </a:custGeom>
            <a:solidFill>
              <a:srgbClr val="FFFFFF"/>
            </a:solidFill>
            <a:ln w="9525" cap="sq">
              <a:solidFill>
                <a:srgbClr val="000000"/>
              </a:solidFill>
              <a:prstDash val="solid"/>
              <a:miter/>
            </a:ln>
          </p:spPr>
        </p:sp>
        <p:sp>
          <p:nvSpPr>
            <p:cNvPr name="TextBox 24" id="24"/>
            <p:cNvSpPr txBox="true"/>
            <p:nvPr/>
          </p:nvSpPr>
          <p:spPr>
            <a:xfrm>
              <a:off x="0" y="-28575"/>
              <a:ext cx="711653" cy="416790"/>
            </a:xfrm>
            <a:prstGeom prst="rect">
              <a:avLst/>
            </a:prstGeom>
          </p:spPr>
          <p:txBody>
            <a:bodyPr anchor="ctr" rtlCol="false" tIns="50800" lIns="50800" bIns="50800" rIns="50800"/>
            <a:lstStyle/>
            <a:p>
              <a:pPr algn="ctr">
                <a:lnSpc>
                  <a:spcPts val="2379"/>
                </a:lnSpc>
                <a:spcBef>
                  <a:spcPct val="0"/>
                </a:spcBef>
              </a:pPr>
              <a:r>
                <a:rPr lang="en-US" sz="1699">
                  <a:solidFill>
                    <a:srgbClr val="000000"/>
                  </a:solidFill>
                  <a:latin typeface="TT Interphases Bold"/>
                </a:rPr>
                <a:t>Encoding and Standardization of Training Data</a:t>
              </a:r>
            </a:p>
          </p:txBody>
        </p:sp>
      </p:grpSp>
      <p:grpSp>
        <p:nvGrpSpPr>
          <p:cNvPr name="Group 25" id="25"/>
          <p:cNvGrpSpPr/>
          <p:nvPr/>
        </p:nvGrpSpPr>
        <p:grpSpPr>
          <a:xfrm rot="0">
            <a:off x="8646113" y="6869010"/>
            <a:ext cx="1864851" cy="1899549"/>
            <a:chOff x="0" y="0"/>
            <a:chExt cx="812800" cy="827923"/>
          </a:xfrm>
        </p:grpSpPr>
        <p:sp>
          <p:nvSpPr>
            <p:cNvPr name="Freeform 26" id="26"/>
            <p:cNvSpPr/>
            <p:nvPr/>
          </p:nvSpPr>
          <p:spPr>
            <a:xfrm flipH="false" flipV="false" rot="0">
              <a:off x="10348" y="13937"/>
              <a:ext cx="792104" cy="800050"/>
            </a:xfrm>
            <a:custGeom>
              <a:avLst/>
              <a:gdLst/>
              <a:ahLst/>
              <a:cxnLst/>
              <a:rect r="r" b="b" t="t" l="l"/>
              <a:pathLst>
                <a:path h="800050" w="792104">
                  <a:moveTo>
                    <a:pt x="419319" y="9763"/>
                  </a:moveTo>
                  <a:lnTo>
                    <a:pt x="779185" y="376325"/>
                  </a:lnTo>
                  <a:cubicBezTo>
                    <a:pt x="792104" y="389484"/>
                    <a:pt x="792104" y="410565"/>
                    <a:pt x="779185" y="423725"/>
                  </a:cubicBezTo>
                  <a:lnTo>
                    <a:pt x="419319" y="790287"/>
                  </a:lnTo>
                  <a:cubicBezTo>
                    <a:pt x="413188" y="796532"/>
                    <a:pt x="404804" y="800050"/>
                    <a:pt x="396052" y="800050"/>
                  </a:cubicBezTo>
                  <a:cubicBezTo>
                    <a:pt x="387300" y="800050"/>
                    <a:pt x="378916" y="796532"/>
                    <a:pt x="372785" y="790287"/>
                  </a:cubicBezTo>
                  <a:lnTo>
                    <a:pt x="12919" y="423725"/>
                  </a:lnTo>
                  <a:cubicBezTo>
                    <a:pt x="0" y="410565"/>
                    <a:pt x="0" y="389484"/>
                    <a:pt x="12919" y="376325"/>
                  </a:cubicBezTo>
                  <a:lnTo>
                    <a:pt x="372785" y="9763"/>
                  </a:lnTo>
                  <a:cubicBezTo>
                    <a:pt x="378916" y="3518"/>
                    <a:pt x="387300" y="0"/>
                    <a:pt x="396052" y="0"/>
                  </a:cubicBezTo>
                  <a:cubicBezTo>
                    <a:pt x="404804" y="0"/>
                    <a:pt x="413188" y="3518"/>
                    <a:pt x="419319" y="9763"/>
                  </a:cubicBezTo>
                  <a:close/>
                </a:path>
              </a:pathLst>
            </a:custGeom>
            <a:solidFill>
              <a:srgbClr val="FF99FF"/>
            </a:solidFill>
            <a:ln w="19050" cap="sq">
              <a:solidFill>
                <a:srgbClr val="000000"/>
              </a:solidFill>
              <a:prstDash val="solid"/>
              <a:miter/>
            </a:ln>
          </p:spPr>
        </p:sp>
        <p:sp>
          <p:nvSpPr>
            <p:cNvPr name="TextBox 27" id="27"/>
            <p:cNvSpPr txBox="true"/>
            <p:nvPr/>
          </p:nvSpPr>
          <p:spPr>
            <a:xfrm>
              <a:off x="139700" y="142299"/>
              <a:ext cx="533400" cy="543325"/>
            </a:xfrm>
            <a:prstGeom prst="rect">
              <a:avLst/>
            </a:prstGeom>
          </p:spPr>
          <p:txBody>
            <a:bodyPr anchor="ctr" rtlCol="false" tIns="50800" lIns="50800" bIns="50800" rIns="50800"/>
            <a:lstStyle/>
            <a:p>
              <a:pPr algn="ctr">
                <a:lnSpc>
                  <a:spcPts val="2039"/>
                </a:lnSpc>
              </a:pPr>
              <a:r>
                <a:rPr lang="en-US" sz="1699" spc="84">
                  <a:solidFill>
                    <a:srgbClr val="000000"/>
                  </a:solidFill>
                  <a:latin typeface="TT Interphases Bold"/>
                </a:rPr>
                <a:t>Train Models</a:t>
              </a:r>
            </a:p>
          </p:txBody>
        </p:sp>
      </p:grpSp>
      <p:sp>
        <p:nvSpPr>
          <p:cNvPr name="AutoShape 28" id="28"/>
          <p:cNvSpPr/>
          <p:nvPr/>
        </p:nvSpPr>
        <p:spPr>
          <a:xfrm>
            <a:off x="9578539" y="6044321"/>
            <a:ext cx="0" cy="825025"/>
          </a:xfrm>
          <a:prstGeom prst="line">
            <a:avLst/>
          </a:prstGeom>
          <a:ln cap="flat" w="19050">
            <a:solidFill>
              <a:srgbClr val="000000"/>
            </a:solidFill>
            <a:prstDash val="solid"/>
            <a:headEnd type="none" len="sm" w="sm"/>
            <a:tailEnd type="arrow" len="sm" w="med"/>
          </a:ln>
        </p:spPr>
      </p:sp>
      <p:sp>
        <p:nvSpPr>
          <p:cNvPr name="AutoShape 29" id="29"/>
          <p:cNvSpPr/>
          <p:nvPr/>
        </p:nvSpPr>
        <p:spPr>
          <a:xfrm>
            <a:off x="13784803" y="4121107"/>
            <a:ext cx="0" cy="825025"/>
          </a:xfrm>
          <a:prstGeom prst="line">
            <a:avLst/>
          </a:prstGeom>
          <a:ln cap="flat" w="19050">
            <a:solidFill>
              <a:srgbClr val="000000"/>
            </a:solidFill>
            <a:prstDash val="solid"/>
            <a:headEnd type="none" len="sm" w="sm"/>
            <a:tailEnd type="arrow" len="sm" w="med"/>
          </a:ln>
        </p:spPr>
      </p:sp>
      <p:sp>
        <p:nvSpPr>
          <p:cNvPr name="AutoShape 30" id="30"/>
          <p:cNvSpPr/>
          <p:nvPr/>
        </p:nvSpPr>
        <p:spPr>
          <a:xfrm>
            <a:off x="10575582" y="5495226"/>
            <a:ext cx="2202652" cy="0"/>
          </a:xfrm>
          <a:prstGeom prst="line">
            <a:avLst/>
          </a:prstGeom>
          <a:ln cap="flat" w="19050">
            <a:solidFill>
              <a:srgbClr val="000000"/>
            </a:solidFill>
            <a:prstDash val="solid"/>
            <a:headEnd type="none" len="sm" w="sm"/>
            <a:tailEnd type="arrow" len="sm" w="med"/>
          </a:ln>
        </p:spPr>
      </p:sp>
      <p:grpSp>
        <p:nvGrpSpPr>
          <p:cNvPr name="Group 31" id="31"/>
          <p:cNvGrpSpPr/>
          <p:nvPr/>
        </p:nvGrpSpPr>
        <p:grpSpPr>
          <a:xfrm rot="0">
            <a:off x="12778234" y="4946132"/>
            <a:ext cx="2013137" cy="1098189"/>
            <a:chOff x="0" y="0"/>
            <a:chExt cx="711653" cy="388215"/>
          </a:xfrm>
        </p:grpSpPr>
        <p:sp>
          <p:nvSpPr>
            <p:cNvPr name="Freeform 32" id="32"/>
            <p:cNvSpPr/>
            <p:nvPr/>
          </p:nvSpPr>
          <p:spPr>
            <a:xfrm flipH="false" flipV="false" rot="0">
              <a:off x="0" y="0"/>
              <a:ext cx="711653" cy="388215"/>
            </a:xfrm>
            <a:custGeom>
              <a:avLst/>
              <a:gdLst/>
              <a:ahLst/>
              <a:cxnLst/>
              <a:rect r="r" b="b" t="t" l="l"/>
              <a:pathLst>
                <a:path h="388215" w="711653">
                  <a:moveTo>
                    <a:pt x="0" y="0"/>
                  </a:moveTo>
                  <a:lnTo>
                    <a:pt x="711653" y="0"/>
                  </a:lnTo>
                  <a:lnTo>
                    <a:pt x="711653" y="388215"/>
                  </a:lnTo>
                  <a:lnTo>
                    <a:pt x="0" y="388215"/>
                  </a:lnTo>
                  <a:close/>
                </a:path>
              </a:pathLst>
            </a:custGeom>
            <a:solidFill>
              <a:srgbClr val="FFFFFF"/>
            </a:solidFill>
            <a:ln w="9525" cap="sq">
              <a:solidFill>
                <a:srgbClr val="000000"/>
              </a:solidFill>
              <a:prstDash val="solid"/>
              <a:miter/>
            </a:ln>
          </p:spPr>
        </p:sp>
        <p:sp>
          <p:nvSpPr>
            <p:cNvPr name="TextBox 33" id="33"/>
            <p:cNvSpPr txBox="true"/>
            <p:nvPr/>
          </p:nvSpPr>
          <p:spPr>
            <a:xfrm>
              <a:off x="0" y="-28575"/>
              <a:ext cx="711653" cy="416790"/>
            </a:xfrm>
            <a:prstGeom prst="rect">
              <a:avLst/>
            </a:prstGeom>
          </p:spPr>
          <p:txBody>
            <a:bodyPr anchor="ctr" rtlCol="false" tIns="50800" lIns="50800" bIns="50800" rIns="50800"/>
            <a:lstStyle/>
            <a:p>
              <a:pPr algn="ctr">
                <a:lnSpc>
                  <a:spcPts val="2379"/>
                </a:lnSpc>
                <a:spcBef>
                  <a:spcPct val="0"/>
                </a:spcBef>
              </a:pPr>
              <a:r>
                <a:rPr lang="en-US" sz="1699">
                  <a:solidFill>
                    <a:srgbClr val="000000"/>
                  </a:solidFill>
                  <a:latin typeface="TT Interphases Bold"/>
                </a:rPr>
                <a:t>Encoded and Standardized Validation data</a:t>
              </a:r>
            </a:p>
          </p:txBody>
        </p:sp>
      </p:grpSp>
      <p:sp>
        <p:nvSpPr>
          <p:cNvPr name="AutoShape 34" id="34"/>
          <p:cNvSpPr/>
          <p:nvPr/>
        </p:nvSpPr>
        <p:spPr>
          <a:xfrm>
            <a:off x="10479811" y="7818785"/>
            <a:ext cx="2307948" cy="19739"/>
          </a:xfrm>
          <a:prstGeom prst="line">
            <a:avLst/>
          </a:prstGeom>
          <a:ln cap="flat" w="19050">
            <a:solidFill>
              <a:srgbClr val="000000"/>
            </a:solidFill>
            <a:prstDash val="solid"/>
            <a:headEnd type="none" len="sm" w="sm"/>
            <a:tailEnd type="arrow" len="sm" w="med"/>
          </a:ln>
        </p:spPr>
      </p:sp>
      <p:sp>
        <p:nvSpPr>
          <p:cNvPr name="AutoShape 35" id="35"/>
          <p:cNvSpPr/>
          <p:nvPr/>
        </p:nvSpPr>
        <p:spPr>
          <a:xfrm flipH="true">
            <a:off x="13794328" y="6043986"/>
            <a:ext cx="0" cy="1245443"/>
          </a:xfrm>
          <a:prstGeom prst="line">
            <a:avLst/>
          </a:prstGeom>
          <a:ln cap="flat" w="19050">
            <a:solidFill>
              <a:srgbClr val="000000"/>
            </a:solidFill>
            <a:prstDash val="solid"/>
            <a:headEnd type="none" len="sm" w="sm"/>
            <a:tailEnd type="arrow" len="sm" w="med"/>
          </a:ln>
        </p:spPr>
      </p:sp>
      <p:grpSp>
        <p:nvGrpSpPr>
          <p:cNvPr name="Group 36" id="36"/>
          <p:cNvGrpSpPr/>
          <p:nvPr/>
        </p:nvGrpSpPr>
        <p:grpSpPr>
          <a:xfrm rot="0">
            <a:off x="12787759" y="7289429"/>
            <a:ext cx="2013137" cy="1098189"/>
            <a:chOff x="0" y="0"/>
            <a:chExt cx="711653" cy="388215"/>
          </a:xfrm>
        </p:grpSpPr>
        <p:sp>
          <p:nvSpPr>
            <p:cNvPr name="Freeform 37" id="37"/>
            <p:cNvSpPr/>
            <p:nvPr/>
          </p:nvSpPr>
          <p:spPr>
            <a:xfrm flipH="false" flipV="false" rot="0">
              <a:off x="0" y="0"/>
              <a:ext cx="711653" cy="388215"/>
            </a:xfrm>
            <a:custGeom>
              <a:avLst/>
              <a:gdLst/>
              <a:ahLst/>
              <a:cxnLst/>
              <a:rect r="r" b="b" t="t" l="l"/>
              <a:pathLst>
                <a:path h="388215" w="711653">
                  <a:moveTo>
                    <a:pt x="0" y="0"/>
                  </a:moveTo>
                  <a:lnTo>
                    <a:pt x="711653" y="0"/>
                  </a:lnTo>
                  <a:lnTo>
                    <a:pt x="711653" y="388215"/>
                  </a:lnTo>
                  <a:lnTo>
                    <a:pt x="0" y="388215"/>
                  </a:lnTo>
                  <a:close/>
                </a:path>
              </a:pathLst>
            </a:custGeom>
            <a:solidFill>
              <a:srgbClr val="FFFFFF"/>
            </a:solidFill>
            <a:ln w="9525" cap="sq">
              <a:solidFill>
                <a:srgbClr val="000000"/>
              </a:solidFill>
              <a:prstDash val="solid"/>
              <a:miter/>
            </a:ln>
          </p:spPr>
        </p:sp>
        <p:sp>
          <p:nvSpPr>
            <p:cNvPr name="TextBox 38" id="38"/>
            <p:cNvSpPr txBox="true"/>
            <p:nvPr/>
          </p:nvSpPr>
          <p:spPr>
            <a:xfrm>
              <a:off x="0" y="-28575"/>
              <a:ext cx="711653" cy="416790"/>
            </a:xfrm>
            <a:prstGeom prst="rect">
              <a:avLst/>
            </a:prstGeom>
          </p:spPr>
          <p:txBody>
            <a:bodyPr anchor="ctr" rtlCol="false" tIns="50800" lIns="50800" bIns="50800" rIns="50800"/>
            <a:lstStyle/>
            <a:p>
              <a:pPr algn="ctr">
                <a:lnSpc>
                  <a:spcPts val="2379"/>
                </a:lnSpc>
                <a:spcBef>
                  <a:spcPct val="0"/>
                </a:spcBef>
              </a:pPr>
              <a:r>
                <a:rPr lang="en-US" sz="1699">
                  <a:solidFill>
                    <a:srgbClr val="000000"/>
                  </a:solidFill>
                  <a:latin typeface="TT Interphases Bold"/>
                </a:rPr>
                <a:t>Assess model performance and choose best two</a:t>
              </a:r>
            </a:p>
          </p:txBody>
        </p:sp>
      </p:grpSp>
      <p:grpSp>
        <p:nvGrpSpPr>
          <p:cNvPr name="Group 39" id="39"/>
          <p:cNvGrpSpPr/>
          <p:nvPr/>
        </p:nvGrpSpPr>
        <p:grpSpPr>
          <a:xfrm rot="0">
            <a:off x="15660214" y="6859308"/>
            <a:ext cx="1864851" cy="1899549"/>
            <a:chOff x="0" y="0"/>
            <a:chExt cx="812800" cy="827923"/>
          </a:xfrm>
        </p:grpSpPr>
        <p:sp>
          <p:nvSpPr>
            <p:cNvPr name="Freeform 40" id="40"/>
            <p:cNvSpPr/>
            <p:nvPr/>
          </p:nvSpPr>
          <p:spPr>
            <a:xfrm flipH="false" flipV="false" rot="0">
              <a:off x="10348" y="13937"/>
              <a:ext cx="792104" cy="800050"/>
            </a:xfrm>
            <a:custGeom>
              <a:avLst/>
              <a:gdLst/>
              <a:ahLst/>
              <a:cxnLst/>
              <a:rect r="r" b="b" t="t" l="l"/>
              <a:pathLst>
                <a:path h="800050" w="792104">
                  <a:moveTo>
                    <a:pt x="419319" y="9763"/>
                  </a:moveTo>
                  <a:lnTo>
                    <a:pt x="779185" y="376325"/>
                  </a:lnTo>
                  <a:cubicBezTo>
                    <a:pt x="792104" y="389484"/>
                    <a:pt x="792104" y="410565"/>
                    <a:pt x="779185" y="423725"/>
                  </a:cubicBezTo>
                  <a:lnTo>
                    <a:pt x="419319" y="790287"/>
                  </a:lnTo>
                  <a:cubicBezTo>
                    <a:pt x="413188" y="796532"/>
                    <a:pt x="404804" y="800050"/>
                    <a:pt x="396052" y="800050"/>
                  </a:cubicBezTo>
                  <a:cubicBezTo>
                    <a:pt x="387300" y="800050"/>
                    <a:pt x="378916" y="796532"/>
                    <a:pt x="372785" y="790287"/>
                  </a:cubicBezTo>
                  <a:lnTo>
                    <a:pt x="12919" y="423725"/>
                  </a:lnTo>
                  <a:cubicBezTo>
                    <a:pt x="0" y="410565"/>
                    <a:pt x="0" y="389484"/>
                    <a:pt x="12919" y="376325"/>
                  </a:cubicBezTo>
                  <a:lnTo>
                    <a:pt x="372785" y="9763"/>
                  </a:lnTo>
                  <a:cubicBezTo>
                    <a:pt x="378916" y="3518"/>
                    <a:pt x="387300" y="0"/>
                    <a:pt x="396052" y="0"/>
                  </a:cubicBezTo>
                  <a:cubicBezTo>
                    <a:pt x="404804" y="0"/>
                    <a:pt x="413188" y="3518"/>
                    <a:pt x="419319" y="9763"/>
                  </a:cubicBezTo>
                  <a:close/>
                </a:path>
              </a:pathLst>
            </a:custGeom>
            <a:solidFill>
              <a:srgbClr val="FF99FF"/>
            </a:solidFill>
            <a:ln w="19050" cap="sq">
              <a:solidFill>
                <a:srgbClr val="000000"/>
              </a:solidFill>
              <a:prstDash val="solid"/>
              <a:miter/>
            </a:ln>
          </p:spPr>
        </p:sp>
        <p:sp>
          <p:nvSpPr>
            <p:cNvPr name="TextBox 41" id="41"/>
            <p:cNvSpPr txBox="true"/>
            <p:nvPr/>
          </p:nvSpPr>
          <p:spPr>
            <a:xfrm>
              <a:off x="139700" y="142299"/>
              <a:ext cx="533400" cy="543325"/>
            </a:xfrm>
            <a:prstGeom prst="rect">
              <a:avLst/>
            </a:prstGeom>
          </p:spPr>
          <p:txBody>
            <a:bodyPr anchor="ctr" rtlCol="false" tIns="50800" lIns="50800" bIns="50800" rIns="50800"/>
            <a:lstStyle/>
            <a:p>
              <a:pPr algn="ctr">
                <a:lnSpc>
                  <a:spcPts val="2039"/>
                </a:lnSpc>
              </a:pPr>
              <a:r>
                <a:rPr lang="en-US" sz="1699" spc="84">
                  <a:solidFill>
                    <a:srgbClr val="000000"/>
                  </a:solidFill>
                  <a:latin typeface="TT Interphases Bold"/>
                </a:rPr>
                <a:t>Fine Tune Models</a:t>
              </a:r>
            </a:p>
          </p:txBody>
        </p:sp>
      </p:grpSp>
      <p:sp>
        <p:nvSpPr>
          <p:cNvPr name="AutoShape 42" id="42"/>
          <p:cNvSpPr/>
          <p:nvPr/>
        </p:nvSpPr>
        <p:spPr>
          <a:xfrm flipV="true">
            <a:off x="14800896" y="7809082"/>
            <a:ext cx="890470" cy="29441"/>
          </a:xfrm>
          <a:prstGeom prst="line">
            <a:avLst/>
          </a:prstGeom>
          <a:ln cap="flat" w="19050">
            <a:solidFill>
              <a:srgbClr val="000000"/>
            </a:solidFill>
            <a:prstDash val="solid"/>
            <a:headEnd type="none" len="sm" w="sm"/>
            <a:tailEnd type="arrow" len="sm" w="med"/>
          </a:ln>
        </p:spPr>
      </p:sp>
      <p:grpSp>
        <p:nvGrpSpPr>
          <p:cNvPr name="Group 43" id="43"/>
          <p:cNvGrpSpPr/>
          <p:nvPr/>
        </p:nvGrpSpPr>
        <p:grpSpPr>
          <a:xfrm rot="0">
            <a:off x="15476540" y="9303931"/>
            <a:ext cx="2232198" cy="795286"/>
            <a:chOff x="0" y="0"/>
            <a:chExt cx="789092" cy="281137"/>
          </a:xfrm>
        </p:grpSpPr>
        <p:sp>
          <p:nvSpPr>
            <p:cNvPr name="Freeform 44" id="44"/>
            <p:cNvSpPr/>
            <p:nvPr/>
          </p:nvSpPr>
          <p:spPr>
            <a:xfrm flipH="false" flipV="false" rot="0">
              <a:off x="0" y="0"/>
              <a:ext cx="789092" cy="281137"/>
            </a:xfrm>
            <a:custGeom>
              <a:avLst/>
              <a:gdLst/>
              <a:ahLst/>
              <a:cxnLst/>
              <a:rect r="r" b="b" t="t" l="l"/>
              <a:pathLst>
                <a:path h="281137" w="789092">
                  <a:moveTo>
                    <a:pt x="140569" y="0"/>
                  </a:moveTo>
                  <a:lnTo>
                    <a:pt x="648524" y="0"/>
                  </a:lnTo>
                  <a:cubicBezTo>
                    <a:pt x="685805" y="0"/>
                    <a:pt x="721559" y="14810"/>
                    <a:pt x="747921" y="41172"/>
                  </a:cubicBezTo>
                  <a:cubicBezTo>
                    <a:pt x="774283" y="67533"/>
                    <a:pt x="789092" y="103288"/>
                    <a:pt x="789092" y="140569"/>
                  </a:cubicBezTo>
                  <a:lnTo>
                    <a:pt x="789092" y="140569"/>
                  </a:lnTo>
                  <a:cubicBezTo>
                    <a:pt x="789092" y="218203"/>
                    <a:pt x="726158" y="281137"/>
                    <a:pt x="648524" y="281137"/>
                  </a:cubicBezTo>
                  <a:lnTo>
                    <a:pt x="140569" y="281137"/>
                  </a:lnTo>
                  <a:cubicBezTo>
                    <a:pt x="103288" y="281137"/>
                    <a:pt x="67533" y="266327"/>
                    <a:pt x="41172" y="239966"/>
                  </a:cubicBezTo>
                  <a:cubicBezTo>
                    <a:pt x="14810" y="213604"/>
                    <a:pt x="0" y="177850"/>
                    <a:pt x="0" y="140569"/>
                  </a:cubicBezTo>
                  <a:lnTo>
                    <a:pt x="0" y="140569"/>
                  </a:lnTo>
                  <a:cubicBezTo>
                    <a:pt x="0" y="103288"/>
                    <a:pt x="14810" y="67533"/>
                    <a:pt x="41172" y="41172"/>
                  </a:cubicBezTo>
                  <a:cubicBezTo>
                    <a:pt x="67533" y="14810"/>
                    <a:pt x="103288" y="0"/>
                    <a:pt x="140569" y="0"/>
                  </a:cubicBezTo>
                  <a:close/>
                </a:path>
              </a:pathLst>
            </a:custGeom>
            <a:solidFill>
              <a:srgbClr val="D46BCA"/>
            </a:solidFill>
          </p:spPr>
        </p:sp>
        <p:sp>
          <p:nvSpPr>
            <p:cNvPr name="TextBox 45" id="45"/>
            <p:cNvSpPr txBox="true"/>
            <p:nvPr/>
          </p:nvSpPr>
          <p:spPr>
            <a:xfrm>
              <a:off x="0" y="-28575"/>
              <a:ext cx="789092" cy="309712"/>
            </a:xfrm>
            <a:prstGeom prst="rect">
              <a:avLst/>
            </a:prstGeom>
          </p:spPr>
          <p:txBody>
            <a:bodyPr anchor="ctr" rtlCol="false" tIns="50800" lIns="50800" bIns="50800" rIns="50800"/>
            <a:lstStyle/>
            <a:p>
              <a:pPr algn="ctr">
                <a:lnSpc>
                  <a:spcPts val="2379"/>
                </a:lnSpc>
                <a:spcBef>
                  <a:spcPct val="0"/>
                </a:spcBef>
              </a:pPr>
              <a:r>
                <a:rPr lang="en-US" sz="1699">
                  <a:solidFill>
                    <a:srgbClr val="000000"/>
                  </a:solidFill>
                  <a:latin typeface="TT Interphases Bold"/>
                </a:rPr>
                <a:t>FINAL MODELS</a:t>
              </a:r>
            </a:p>
          </p:txBody>
        </p:sp>
      </p:grpSp>
      <p:sp>
        <p:nvSpPr>
          <p:cNvPr name="AutoShape 46" id="46"/>
          <p:cNvSpPr/>
          <p:nvPr/>
        </p:nvSpPr>
        <p:spPr>
          <a:xfrm flipH="true">
            <a:off x="16600491" y="8736870"/>
            <a:ext cx="11198" cy="567061"/>
          </a:xfrm>
          <a:prstGeom prst="line">
            <a:avLst/>
          </a:prstGeom>
          <a:ln cap="flat" w="19050">
            <a:solidFill>
              <a:srgbClr val="000000"/>
            </a:solidFill>
            <a:prstDash val="solid"/>
            <a:headEnd type="none" len="sm" w="sm"/>
            <a:tailEnd type="arrow" len="sm" w="med"/>
          </a:ln>
        </p:spPr>
      </p:sp>
      <p:sp>
        <p:nvSpPr>
          <p:cNvPr name="TextBox 47" id="47"/>
          <p:cNvSpPr txBox="true"/>
          <p:nvPr/>
        </p:nvSpPr>
        <p:spPr>
          <a:xfrm rot="0">
            <a:off x="10869109" y="5114925"/>
            <a:ext cx="1615599" cy="280670"/>
          </a:xfrm>
          <a:prstGeom prst="rect">
            <a:avLst/>
          </a:prstGeom>
        </p:spPr>
        <p:txBody>
          <a:bodyPr anchor="t" rtlCol="false" tIns="0" lIns="0" bIns="0" rIns="0">
            <a:spAutoFit/>
          </a:bodyPr>
          <a:lstStyle/>
          <a:p>
            <a:pPr algn="ctr">
              <a:lnSpc>
                <a:spcPts val="2380"/>
              </a:lnSpc>
            </a:pPr>
            <a:r>
              <a:rPr lang="en-US" sz="1700">
                <a:solidFill>
                  <a:srgbClr val="000000"/>
                </a:solidFill>
                <a:latin typeface="Canva Sans 1"/>
              </a:rPr>
              <a:t>Transformation</a:t>
            </a:r>
          </a:p>
        </p:txBody>
      </p:sp>
      <p:sp>
        <p:nvSpPr>
          <p:cNvPr name="TextBox 48" id="48"/>
          <p:cNvSpPr txBox="true"/>
          <p:nvPr/>
        </p:nvSpPr>
        <p:spPr>
          <a:xfrm rot="0">
            <a:off x="-97716" y="3132320"/>
            <a:ext cx="7457758" cy="4442781"/>
          </a:xfrm>
          <a:prstGeom prst="rect">
            <a:avLst/>
          </a:prstGeom>
        </p:spPr>
        <p:txBody>
          <a:bodyPr anchor="t" rtlCol="false" tIns="0" lIns="0" bIns="0" rIns="0">
            <a:spAutoFit/>
          </a:bodyPr>
          <a:lstStyle/>
          <a:p>
            <a:pPr algn="ctr">
              <a:lnSpc>
                <a:spcPts val="11850"/>
              </a:lnSpc>
            </a:pPr>
            <a:r>
              <a:rPr lang="en-US" sz="8464">
                <a:solidFill>
                  <a:srgbClr val="000000"/>
                </a:solidFill>
                <a:latin typeface="Canva Sans 1 Bold"/>
              </a:rPr>
              <a:t>MODEL TRAINING FLOW</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051034" y="4350042"/>
            <a:ext cx="6899678" cy="1546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Bold"/>
              </a:rPr>
              <a:t>MODEL TRAINING </a:t>
            </a:r>
          </a:p>
          <a:p>
            <a:pPr algn="just">
              <a:lnSpc>
                <a:spcPts val="6049"/>
              </a:lnSpc>
            </a:pPr>
            <a:r>
              <a:rPr lang="en-US" sz="5499" spc="175">
                <a:solidFill>
                  <a:srgbClr val="FFFFFF"/>
                </a:solidFill>
                <a:latin typeface="Open Sauce Bold"/>
              </a:rPr>
              <a:t>AND EVALUATION</a:t>
            </a: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7775275"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MODEL TRAINING</a:t>
            </a:r>
          </a:p>
        </p:txBody>
      </p:sp>
      <p:sp>
        <p:nvSpPr>
          <p:cNvPr name="AutoShape 3" id="3"/>
          <p:cNvSpPr/>
          <p:nvPr/>
        </p:nvSpPr>
        <p:spPr>
          <a:xfrm flipH="true" flipV="true">
            <a:off x="0" y="1131131"/>
            <a:ext cx="5630269" cy="0"/>
          </a:xfrm>
          <a:prstGeom prst="line">
            <a:avLst/>
          </a:prstGeom>
          <a:ln cap="flat" w="76200">
            <a:solidFill>
              <a:srgbClr val="223289"/>
            </a:solidFill>
            <a:prstDash val="solid"/>
            <a:headEnd type="none" len="sm" w="sm"/>
            <a:tailEnd type="none" len="sm" w="sm"/>
          </a:ln>
        </p:spPr>
      </p:sp>
      <p:graphicFrame>
        <p:nvGraphicFramePr>
          <p:cNvPr name="Table 4" id="4"/>
          <p:cNvGraphicFramePr>
            <a:graphicFrameLocks noGrp="true"/>
          </p:cNvGraphicFramePr>
          <p:nvPr/>
        </p:nvGraphicFramePr>
        <p:xfrm>
          <a:off x="1840584" y="2089523"/>
          <a:ext cx="13961224" cy="6768788"/>
        </p:xfrm>
        <a:graphic>
          <a:graphicData uri="http://schemas.openxmlformats.org/drawingml/2006/table">
            <a:tbl>
              <a:tblPr/>
              <a:tblGrid>
                <a:gridCol w="2792245"/>
                <a:gridCol w="2792245"/>
                <a:gridCol w="2792245"/>
                <a:gridCol w="2792245"/>
                <a:gridCol w="2792245"/>
              </a:tblGrid>
              <a:tr h="1110794">
                <a:tc>
                  <a:txBody>
                    <a:bodyPr anchor="t" rtlCol="false"/>
                    <a:lstStyle/>
                    <a:p>
                      <a:pPr algn="ctr">
                        <a:lnSpc>
                          <a:spcPts val="3048"/>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Bold"/>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Bold"/>
                        </a:rPr>
                        <a:t>F1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37497">
                <a:tc>
                  <a:txBody>
                    <a:bodyPr anchor="t" rtlCol="false"/>
                    <a:lstStyle/>
                    <a:p>
                      <a:pPr algn="ctr">
                        <a:lnSpc>
                          <a:spcPts val="3048"/>
                        </a:lnSpc>
                        <a:defRPr/>
                      </a:pPr>
                      <a:r>
                        <a:rPr lang="en-US" sz="2177">
                          <a:solidFill>
                            <a:srgbClr val="000000"/>
                          </a:solidFill>
                          <a:latin typeface="Canva Sans 1 Bold"/>
                        </a:rPr>
                        <a:t>Logistic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0.775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0.668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0.002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0.004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9455">
                <a:tc>
                  <a:txBody>
                    <a:bodyPr anchor="t" rtlCol="false"/>
                    <a:lstStyle/>
                    <a:p>
                      <a:pPr algn="ctr">
                        <a:lnSpc>
                          <a:spcPts val="3048"/>
                        </a:lnSpc>
                        <a:defRPr/>
                      </a:pPr>
                      <a:r>
                        <a:rPr lang="en-US" sz="2177">
                          <a:solidFill>
                            <a:srgbClr val="000000"/>
                          </a:solidFill>
                          <a:latin typeface="Canva Sans 1 Bold"/>
                        </a:rPr>
                        <a:t>KNN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0.742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0.335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0.146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0.203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0794">
                <a:tc>
                  <a:txBody>
                    <a:bodyPr anchor="t" rtlCol="false"/>
                    <a:lstStyle/>
                    <a:p>
                      <a:pPr algn="ctr">
                        <a:lnSpc>
                          <a:spcPts val="3048"/>
                        </a:lnSpc>
                        <a:defRPr/>
                      </a:pPr>
                      <a:r>
                        <a:rPr lang="en-US" sz="2177">
                          <a:solidFill>
                            <a:srgbClr val="000000"/>
                          </a:solidFill>
                          <a:latin typeface="Canva Sans 1 Bold"/>
                        </a:rPr>
                        <a:t>Decision Trees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0.709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0.354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0.334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0.345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0794">
                <a:tc>
                  <a:txBody>
                    <a:bodyPr anchor="t" rtlCol="false"/>
                    <a:lstStyle/>
                    <a:p>
                      <a:pPr algn="ctr">
                        <a:lnSpc>
                          <a:spcPts val="3048"/>
                        </a:lnSpc>
                        <a:defRPr/>
                      </a:pPr>
                      <a:r>
                        <a:rPr lang="en-US" sz="2177">
                          <a:solidFill>
                            <a:srgbClr val="000000"/>
                          </a:solidFill>
                          <a:latin typeface="Canva Sans 1 Bold"/>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0.778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0.560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0.061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9455">
                <a:tc>
                  <a:txBody>
                    <a:bodyPr anchor="t" rtlCol="false"/>
                    <a:lstStyle/>
                    <a:p>
                      <a:pPr algn="ctr">
                        <a:lnSpc>
                          <a:spcPts val="3048"/>
                        </a:lnSpc>
                        <a:defRPr/>
                      </a:pPr>
                      <a:r>
                        <a:rPr lang="en-US" sz="2177">
                          <a:solidFill>
                            <a:srgbClr val="000000"/>
                          </a:solidFill>
                          <a:latin typeface="Canva Sans 1 Bold"/>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0.773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0.481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0.089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48"/>
                        </a:lnSpc>
                        <a:defRPr/>
                      </a:pPr>
                      <a:r>
                        <a:rPr lang="en-US" sz="2177">
                          <a:solidFill>
                            <a:srgbClr val="000000"/>
                          </a:solidFill>
                          <a:latin typeface="Canva Sans 1"/>
                        </a:rPr>
                        <a:t>0.151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0" y="1306727"/>
            <a:ext cx="16676120" cy="582771"/>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23289"/>
                </a:solidFill>
                <a:latin typeface="Canva Sans 1"/>
              </a:rPr>
              <a:t>Initially, we ran the models with default values, here are the results:</a:t>
            </a:r>
          </a:p>
        </p:txBody>
      </p:sp>
      <p:sp>
        <p:nvSpPr>
          <p:cNvPr name="TextBox 6" id="6"/>
          <p:cNvSpPr txBox="true"/>
          <p:nvPr/>
        </p:nvSpPr>
        <p:spPr>
          <a:xfrm rot="0">
            <a:off x="222117" y="8991661"/>
            <a:ext cx="17692529" cy="118284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23289"/>
                </a:solidFill>
                <a:latin typeface="Canva Sans 1"/>
              </a:rPr>
              <a:t>Accuracy is not a good measure here as it is imbalanced class, and precision/recall scores are not good either, so use class weights parameter to train again.</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840584" y="2089523"/>
          <a:ext cx="13961224" cy="6943244"/>
        </p:xfrm>
        <a:graphic>
          <a:graphicData uri="http://schemas.openxmlformats.org/drawingml/2006/table">
            <a:tbl>
              <a:tblPr/>
              <a:tblGrid>
                <a:gridCol w="2792245"/>
                <a:gridCol w="2792245"/>
                <a:gridCol w="2792245"/>
                <a:gridCol w="2792245"/>
                <a:gridCol w="2792245"/>
              </a:tblGrid>
              <a:tr h="1027709">
                <a:tc>
                  <a:txBody>
                    <a:bodyPr anchor="t" rtlCol="false"/>
                    <a:lstStyle/>
                    <a:p>
                      <a:pPr algn="ctr">
                        <a:lnSpc>
                          <a:spcPts val="2628"/>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Bold"/>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Bold"/>
                        </a:rPr>
                        <a:t>F1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56618">
                <a:tc>
                  <a:txBody>
                    <a:bodyPr anchor="t" rtlCol="false"/>
                    <a:lstStyle/>
                    <a:p>
                      <a:pPr algn="ctr">
                        <a:lnSpc>
                          <a:spcPts val="2628"/>
                        </a:lnSpc>
                        <a:defRPr/>
                      </a:pPr>
                      <a:r>
                        <a:rPr lang="en-US" sz="1877">
                          <a:solidFill>
                            <a:srgbClr val="000000"/>
                          </a:solidFill>
                          <a:latin typeface="Canva Sans 1 Bold"/>
                        </a:rPr>
                        <a:t>Logistic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a:txBody>
                    <a:bodyPr anchor="t" rtlCol="false"/>
                    <a:lstStyle/>
                    <a:p>
                      <a:pPr algn="ctr">
                        <a:lnSpc>
                          <a:spcPts val="2628"/>
                        </a:lnSpc>
                        <a:defRPr/>
                      </a:pPr>
                      <a:r>
                        <a:rPr lang="en-US" sz="1877">
                          <a:solidFill>
                            <a:srgbClr val="000000"/>
                          </a:solidFill>
                          <a:latin typeface="Canva Sans 1"/>
                        </a:rPr>
                        <a:t>0.577</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a:txBody>
                    <a:bodyPr anchor="t" rtlCol="false"/>
                    <a:lstStyle/>
                    <a:p>
                      <a:pPr algn="ctr">
                        <a:lnSpc>
                          <a:spcPts val="2628"/>
                        </a:lnSpc>
                        <a:defRPr/>
                      </a:pPr>
                      <a:r>
                        <a:rPr lang="en-US" sz="1877">
                          <a:solidFill>
                            <a:srgbClr val="000000"/>
                          </a:solidFill>
                          <a:latin typeface="Canva Sans 1"/>
                        </a:rPr>
                        <a:t>0.289</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a:txBody>
                    <a:bodyPr anchor="t" rtlCol="false"/>
                    <a:lstStyle/>
                    <a:p>
                      <a:pPr algn="ctr">
                        <a:lnSpc>
                          <a:spcPts val="2628"/>
                        </a:lnSpc>
                        <a:defRPr/>
                      </a:pPr>
                      <a:r>
                        <a:rPr lang="en-US" sz="1877">
                          <a:solidFill>
                            <a:srgbClr val="000000"/>
                          </a:solidFill>
                          <a:latin typeface="Canva Sans 1"/>
                        </a:rPr>
                        <a:t>0.602</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a:txBody>
                    <a:bodyPr anchor="t" rtlCol="false"/>
                    <a:lstStyle/>
                    <a:p>
                      <a:pPr algn="ctr">
                        <a:lnSpc>
                          <a:spcPts val="2628"/>
                        </a:lnSpc>
                        <a:defRPr/>
                      </a:pPr>
                      <a:r>
                        <a:rPr lang="en-US" sz="1877">
                          <a:solidFill>
                            <a:srgbClr val="000000"/>
                          </a:solidFill>
                          <a:latin typeface="Canva Sans 1"/>
                        </a:rPr>
                        <a:t>0.391</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r h="1139729">
                <a:tc>
                  <a:txBody>
                    <a:bodyPr anchor="t" rtlCol="false"/>
                    <a:lstStyle/>
                    <a:p>
                      <a:pPr algn="ctr">
                        <a:lnSpc>
                          <a:spcPts val="2628"/>
                        </a:lnSpc>
                        <a:defRPr/>
                      </a:pPr>
                      <a:r>
                        <a:rPr lang="en-US" sz="1877">
                          <a:solidFill>
                            <a:srgbClr val="000000"/>
                          </a:solidFill>
                          <a:latin typeface="Canva Sans 1 Bold"/>
                        </a:rPr>
                        <a:t>KNN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0.742</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0.335</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0.146</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0.203</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39729">
                <a:tc>
                  <a:txBody>
                    <a:bodyPr anchor="t" rtlCol="false"/>
                    <a:lstStyle/>
                    <a:p>
                      <a:pPr algn="ctr">
                        <a:lnSpc>
                          <a:spcPts val="2628"/>
                        </a:lnSpc>
                        <a:defRPr/>
                      </a:pPr>
                      <a:r>
                        <a:rPr lang="en-US" sz="1877">
                          <a:solidFill>
                            <a:srgbClr val="000000"/>
                          </a:solidFill>
                          <a:latin typeface="Canva Sans 1 Bold"/>
                        </a:rPr>
                        <a:t>Decision Trees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0.716</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0.352</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0.319</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0.337</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39729">
                <a:tc>
                  <a:txBody>
                    <a:bodyPr anchor="t" rtlCol="false"/>
                    <a:lstStyle/>
                    <a:p>
                      <a:pPr algn="ctr">
                        <a:lnSpc>
                          <a:spcPts val="2628"/>
                        </a:lnSpc>
                        <a:defRPr/>
                      </a:pPr>
                      <a:r>
                        <a:rPr lang="en-US" sz="1877">
                          <a:solidFill>
                            <a:srgbClr val="000000"/>
                          </a:solidFill>
                          <a:latin typeface="Canva Sans 1 Bold"/>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0.776</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0.546</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0.041</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28"/>
                        </a:lnSpc>
                        <a:defRPr/>
                      </a:pPr>
                      <a:r>
                        <a:rPr lang="en-US" sz="1877">
                          <a:solidFill>
                            <a:srgbClr val="000000"/>
                          </a:solidFill>
                          <a:latin typeface="Canva Sans 1"/>
                        </a:rPr>
                        <a:t>0.004</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39729">
                <a:tc>
                  <a:txBody>
                    <a:bodyPr anchor="t" rtlCol="false"/>
                    <a:lstStyle/>
                    <a:p>
                      <a:pPr algn="ctr">
                        <a:lnSpc>
                          <a:spcPts val="2628"/>
                        </a:lnSpc>
                        <a:defRPr/>
                      </a:pPr>
                      <a:r>
                        <a:rPr lang="en-US" sz="1877">
                          <a:solidFill>
                            <a:srgbClr val="000000"/>
                          </a:solidFill>
                          <a:latin typeface="Canva Sans 1 Bold"/>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a:txBody>
                    <a:bodyPr anchor="t" rtlCol="false"/>
                    <a:lstStyle/>
                    <a:p>
                      <a:pPr algn="ctr">
                        <a:lnSpc>
                          <a:spcPts val="2628"/>
                        </a:lnSpc>
                        <a:defRPr/>
                      </a:pPr>
                      <a:r>
                        <a:rPr lang="en-US" sz="1877">
                          <a:solidFill>
                            <a:srgbClr val="000000"/>
                          </a:solidFill>
                          <a:latin typeface="Canva Sans 1"/>
                        </a:rPr>
                        <a:t>0.635</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a:txBody>
                    <a:bodyPr anchor="t" rtlCol="false"/>
                    <a:lstStyle/>
                    <a:p>
                      <a:pPr algn="ctr">
                        <a:lnSpc>
                          <a:spcPts val="2628"/>
                        </a:lnSpc>
                        <a:defRPr/>
                      </a:pPr>
                      <a:r>
                        <a:rPr lang="en-US" sz="1877">
                          <a:solidFill>
                            <a:srgbClr val="000000"/>
                          </a:solidFill>
                          <a:latin typeface="Canva Sans 1"/>
                        </a:rPr>
                        <a:t>0.332</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a:txBody>
                    <a:bodyPr anchor="t" rtlCol="false"/>
                    <a:lstStyle/>
                    <a:p>
                      <a:pPr algn="ctr">
                        <a:lnSpc>
                          <a:spcPts val="2628"/>
                        </a:lnSpc>
                        <a:defRPr/>
                      </a:pPr>
                      <a:r>
                        <a:rPr lang="en-US" sz="1877">
                          <a:solidFill>
                            <a:srgbClr val="000000"/>
                          </a:solidFill>
                          <a:latin typeface="Canva Sans 1"/>
                        </a:rPr>
                        <a:t>0.613</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c>
                  <a:txBody>
                    <a:bodyPr anchor="t" rtlCol="false"/>
                    <a:lstStyle/>
                    <a:p>
                      <a:pPr algn="ctr">
                        <a:lnSpc>
                          <a:spcPts val="2628"/>
                        </a:lnSpc>
                        <a:defRPr/>
                      </a:pPr>
                      <a:r>
                        <a:rPr lang="en-US" sz="1877">
                          <a:solidFill>
                            <a:srgbClr val="000000"/>
                          </a:solidFill>
                          <a:latin typeface="Canva Sans 1"/>
                        </a:rPr>
                        <a:t>0.431</a:t>
                      </a:r>
                      <a:endParaRPr lang="en-US" sz="1100"/>
                    </a:p>
                    <a:p>
                      <a:pPr algn="ctr">
                        <a:lnSpc>
                          <a:spcPts val="262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BF63"/>
                    </a:solidFill>
                  </a:tcPr>
                </a:tc>
              </a:tr>
            </a:tbl>
          </a:graphicData>
        </a:graphic>
      </p:graphicFrame>
      <p:sp>
        <p:nvSpPr>
          <p:cNvPr name="TextBox 3" id="3"/>
          <p:cNvSpPr txBox="true"/>
          <p:nvPr/>
        </p:nvSpPr>
        <p:spPr>
          <a:xfrm rot="0">
            <a:off x="0" y="261620"/>
            <a:ext cx="18288000" cy="1414780"/>
          </a:xfrm>
          <a:prstGeom prst="rect">
            <a:avLst/>
          </a:prstGeom>
        </p:spPr>
        <p:txBody>
          <a:bodyPr anchor="t" rtlCol="false" tIns="0" lIns="0" bIns="0" rIns="0">
            <a:spAutoFit/>
          </a:bodyPr>
          <a:lstStyle/>
          <a:p>
            <a:pPr marL="734059" indent="-367030" lvl="1">
              <a:lnSpc>
                <a:spcPts val="3739"/>
              </a:lnSpc>
              <a:buFont typeface="Arial"/>
              <a:buChar char="•"/>
            </a:pPr>
            <a:r>
              <a:rPr lang="en-US" sz="3399" spc="108">
                <a:solidFill>
                  <a:srgbClr val="223289"/>
                </a:solidFill>
                <a:latin typeface="Open Sauce"/>
              </a:rPr>
              <a:t>Class weights</a:t>
            </a:r>
            <a:r>
              <a:rPr lang="en-US" sz="3399" spc="108">
                <a:solidFill>
                  <a:srgbClr val="223289"/>
                </a:solidFill>
                <a:latin typeface="Open Sauce"/>
              </a:rPr>
              <a:t> modify the cost function by assigning higher importance to the minority class .</a:t>
            </a:r>
          </a:p>
          <a:p>
            <a:pPr marL="734059" indent="-367030" lvl="1">
              <a:lnSpc>
                <a:spcPts val="3739"/>
              </a:lnSpc>
              <a:buFont typeface="Arial"/>
              <a:buChar char="•"/>
            </a:pPr>
            <a:r>
              <a:rPr lang="en-US" sz="3399" spc="108">
                <a:solidFill>
                  <a:srgbClr val="223289"/>
                </a:solidFill>
                <a:latin typeface="Open Sauce"/>
              </a:rPr>
              <a:t>Thus, retraining the models with class weights give following results:</a:t>
            </a:r>
          </a:p>
        </p:txBody>
      </p:sp>
      <p:sp>
        <p:nvSpPr>
          <p:cNvPr name="TextBox 4" id="4"/>
          <p:cNvSpPr txBox="true"/>
          <p:nvPr/>
        </p:nvSpPr>
        <p:spPr>
          <a:xfrm rot="0">
            <a:off x="222117" y="8991661"/>
            <a:ext cx="17692529" cy="118284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23289"/>
                </a:solidFill>
                <a:latin typeface="Canva Sans 1"/>
              </a:rPr>
              <a:t>We see that the model performs better here, as we have higher values for recall. We would prefer high recall values as we want to predict defaulters accurately. </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330879" y="403939"/>
            <a:ext cx="17957121" cy="118284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So, we choose </a:t>
            </a:r>
            <a:r>
              <a:rPr lang="en-US" sz="3399">
                <a:solidFill>
                  <a:srgbClr val="000000"/>
                </a:solidFill>
                <a:latin typeface="Canva Sans 1 Bold"/>
              </a:rPr>
              <a:t>logistic regression and XGBoost Classifier models for fine tuning </a:t>
            </a:r>
            <a:r>
              <a:rPr lang="en-US" sz="3399">
                <a:solidFill>
                  <a:srgbClr val="000000"/>
                </a:solidFill>
                <a:latin typeface="Canva Sans 1"/>
              </a:rPr>
              <a:t>mainly because of the relatively high recall and decent accuracy(60%). </a:t>
            </a:r>
          </a:p>
        </p:txBody>
      </p:sp>
      <p:sp>
        <p:nvSpPr>
          <p:cNvPr name="AutoShape 3" id="3"/>
          <p:cNvSpPr/>
          <p:nvPr/>
        </p:nvSpPr>
        <p:spPr>
          <a:xfrm>
            <a:off x="0" y="1840447"/>
            <a:ext cx="19642322" cy="0"/>
          </a:xfrm>
          <a:prstGeom prst="line">
            <a:avLst/>
          </a:prstGeom>
          <a:ln cap="flat" w="76200">
            <a:solidFill>
              <a:srgbClr val="C23A97"/>
            </a:solidFill>
            <a:prstDash val="solid"/>
            <a:headEnd type="none" len="sm" w="sm"/>
            <a:tailEnd type="none" len="sm" w="sm"/>
          </a:ln>
        </p:spPr>
      </p:sp>
      <p:sp>
        <p:nvSpPr>
          <p:cNvPr name="AutoShape 4" id="4"/>
          <p:cNvSpPr/>
          <p:nvPr/>
        </p:nvSpPr>
        <p:spPr>
          <a:xfrm flipV="true">
            <a:off x="9105900" y="1840447"/>
            <a:ext cx="0" cy="10811124"/>
          </a:xfrm>
          <a:prstGeom prst="line">
            <a:avLst/>
          </a:prstGeom>
          <a:ln cap="flat" w="76200">
            <a:solidFill>
              <a:srgbClr val="C23A97"/>
            </a:solidFill>
            <a:prstDash val="solid"/>
            <a:headEnd type="none" len="sm" w="sm"/>
            <a:tailEnd type="none" len="sm" w="sm"/>
          </a:ln>
        </p:spPr>
      </p:sp>
      <p:sp>
        <p:nvSpPr>
          <p:cNvPr name="TextBox 5" id="5"/>
          <p:cNvSpPr txBox="true"/>
          <p:nvPr/>
        </p:nvSpPr>
        <p:spPr>
          <a:xfrm rot="0">
            <a:off x="9937153" y="3146040"/>
            <a:ext cx="8996734" cy="3153318"/>
          </a:xfrm>
          <a:prstGeom prst="rect">
            <a:avLst/>
          </a:prstGeom>
        </p:spPr>
        <p:txBody>
          <a:bodyPr anchor="t" rtlCol="false" tIns="0" lIns="0" bIns="0" rIns="0">
            <a:spAutoFit/>
          </a:bodyPr>
          <a:lstStyle/>
          <a:p>
            <a:pPr algn="ctr">
              <a:lnSpc>
                <a:spcPts val="2522"/>
              </a:lnSpc>
              <a:spcBef>
                <a:spcPct val="0"/>
              </a:spcBef>
            </a:pPr>
            <a:r>
              <a:rPr lang="en-US" sz="2292" spc="73">
                <a:solidFill>
                  <a:srgbClr val="000000"/>
                </a:solidFill>
                <a:latin typeface="Open Sauce"/>
              </a:rPr>
              <a:t>{</a:t>
            </a:r>
          </a:p>
          <a:p>
            <a:pPr algn="ctr">
              <a:lnSpc>
                <a:spcPts val="2522"/>
              </a:lnSpc>
              <a:spcBef>
                <a:spcPct val="0"/>
              </a:spcBef>
            </a:pPr>
            <a:r>
              <a:rPr lang="en-US" sz="2292" spc="73">
                <a:solidFill>
                  <a:srgbClr val="000000"/>
                </a:solidFill>
                <a:latin typeface="Open Sauce"/>
              </a:rPr>
              <a:t>    'n_estimators': [50, 100, 150],</a:t>
            </a:r>
          </a:p>
          <a:p>
            <a:pPr algn="ctr">
              <a:lnSpc>
                <a:spcPts val="2522"/>
              </a:lnSpc>
              <a:spcBef>
                <a:spcPct val="0"/>
              </a:spcBef>
            </a:pPr>
          </a:p>
          <a:p>
            <a:pPr algn="ctr">
              <a:lnSpc>
                <a:spcPts val="2522"/>
              </a:lnSpc>
              <a:spcBef>
                <a:spcPct val="0"/>
              </a:spcBef>
            </a:pPr>
            <a:r>
              <a:rPr lang="en-US" sz="2292" spc="73">
                <a:solidFill>
                  <a:srgbClr val="000000"/>
                </a:solidFill>
                <a:latin typeface="Open Sauce"/>
              </a:rPr>
              <a:t>    'max_depth': [None],</a:t>
            </a:r>
          </a:p>
          <a:p>
            <a:pPr algn="ctr">
              <a:lnSpc>
                <a:spcPts val="2522"/>
              </a:lnSpc>
              <a:spcBef>
                <a:spcPct val="0"/>
              </a:spcBef>
            </a:pPr>
          </a:p>
          <a:p>
            <a:pPr algn="ctr">
              <a:lnSpc>
                <a:spcPts val="2522"/>
              </a:lnSpc>
              <a:spcBef>
                <a:spcPct val="0"/>
              </a:spcBef>
            </a:pPr>
            <a:r>
              <a:rPr lang="en-US" sz="2292" spc="73">
                <a:solidFill>
                  <a:srgbClr val="000000"/>
                </a:solidFill>
                <a:latin typeface="Open Sauce"/>
              </a:rPr>
              <a:t>    'learning_rate': [0.1, 0.01, 0.001],</a:t>
            </a:r>
          </a:p>
          <a:p>
            <a:pPr algn="ctr">
              <a:lnSpc>
                <a:spcPts val="2522"/>
              </a:lnSpc>
              <a:spcBef>
                <a:spcPct val="0"/>
              </a:spcBef>
            </a:pPr>
          </a:p>
          <a:p>
            <a:pPr algn="ctr">
              <a:lnSpc>
                <a:spcPts val="2522"/>
              </a:lnSpc>
              <a:spcBef>
                <a:spcPct val="0"/>
              </a:spcBef>
            </a:pPr>
            <a:r>
              <a:rPr lang="en-US" sz="2292" spc="73">
                <a:solidFill>
                  <a:srgbClr val="000000"/>
                </a:solidFill>
                <a:latin typeface="Open Sauce"/>
              </a:rPr>
              <a:t>    'scale_pos_weight': [negative_class_count / positive_class_count]</a:t>
            </a:r>
          </a:p>
          <a:p>
            <a:pPr algn="ctr">
              <a:lnSpc>
                <a:spcPts val="2522"/>
              </a:lnSpc>
              <a:spcBef>
                <a:spcPct val="0"/>
              </a:spcBef>
            </a:pPr>
            <a:r>
              <a:rPr lang="en-US" sz="2292" spc="73">
                <a:solidFill>
                  <a:srgbClr val="000000"/>
                </a:solidFill>
                <a:latin typeface="Open Sauce"/>
              </a:rPr>
              <a:t>}</a:t>
            </a:r>
          </a:p>
        </p:txBody>
      </p:sp>
      <p:sp>
        <p:nvSpPr>
          <p:cNvPr name="TextBox 6" id="6"/>
          <p:cNvSpPr txBox="true"/>
          <p:nvPr/>
        </p:nvSpPr>
        <p:spPr>
          <a:xfrm rot="0">
            <a:off x="2696313" y="3617577"/>
            <a:ext cx="5731193" cy="2210245"/>
          </a:xfrm>
          <a:prstGeom prst="rect">
            <a:avLst/>
          </a:prstGeom>
        </p:spPr>
        <p:txBody>
          <a:bodyPr anchor="t" rtlCol="false" tIns="0" lIns="0" bIns="0" rIns="0">
            <a:spAutoFit/>
          </a:bodyPr>
          <a:lstStyle/>
          <a:p>
            <a:pPr algn="ctr">
              <a:lnSpc>
                <a:spcPts val="2513"/>
              </a:lnSpc>
              <a:spcBef>
                <a:spcPct val="0"/>
              </a:spcBef>
            </a:pPr>
            <a:r>
              <a:rPr lang="en-US" sz="2285" spc="73">
                <a:solidFill>
                  <a:srgbClr val="000000"/>
                </a:solidFill>
                <a:latin typeface="Open Sauce"/>
              </a:rPr>
              <a:t>{</a:t>
            </a:r>
          </a:p>
          <a:p>
            <a:pPr algn="ctr">
              <a:lnSpc>
                <a:spcPts val="2513"/>
              </a:lnSpc>
              <a:spcBef>
                <a:spcPct val="0"/>
              </a:spcBef>
            </a:pPr>
            <a:r>
              <a:rPr lang="en-US" sz="2285" spc="73">
                <a:solidFill>
                  <a:srgbClr val="000000"/>
                </a:solidFill>
                <a:latin typeface="Open Sauce"/>
              </a:rPr>
              <a:t>    'penalty': ['l1', 'l2', 'elasticnet', None],</a:t>
            </a:r>
          </a:p>
          <a:p>
            <a:pPr algn="ctr">
              <a:lnSpc>
                <a:spcPts val="2513"/>
              </a:lnSpc>
              <a:spcBef>
                <a:spcPct val="0"/>
              </a:spcBef>
            </a:pPr>
          </a:p>
          <a:p>
            <a:pPr algn="ctr">
              <a:lnSpc>
                <a:spcPts val="2513"/>
              </a:lnSpc>
              <a:spcBef>
                <a:spcPct val="0"/>
              </a:spcBef>
            </a:pPr>
            <a:r>
              <a:rPr lang="en-US" sz="2285" spc="73">
                <a:solidFill>
                  <a:srgbClr val="000000"/>
                </a:solidFill>
                <a:latin typeface="Open Sauce"/>
              </a:rPr>
              <a:t>    'max_iter': [50, 100, 150],</a:t>
            </a:r>
          </a:p>
          <a:p>
            <a:pPr algn="ctr">
              <a:lnSpc>
                <a:spcPts val="2513"/>
              </a:lnSpc>
              <a:spcBef>
                <a:spcPct val="0"/>
              </a:spcBef>
            </a:pPr>
          </a:p>
          <a:p>
            <a:pPr algn="ctr">
              <a:lnSpc>
                <a:spcPts val="2513"/>
              </a:lnSpc>
              <a:spcBef>
                <a:spcPct val="0"/>
              </a:spcBef>
            </a:pPr>
            <a:r>
              <a:rPr lang="en-US" sz="2285" spc="73">
                <a:solidFill>
                  <a:srgbClr val="000000"/>
                </a:solidFill>
                <a:latin typeface="Open Sauce"/>
              </a:rPr>
              <a:t>'class_weight': ['balanced']</a:t>
            </a:r>
          </a:p>
          <a:p>
            <a:pPr algn="ctr">
              <a:lnSpc>
                <a:spcPts val="2513"/>
              </a:lnSpc>
              <a:spcBef>
                <a:spcPct val="0"/>
              </a:spcBef>
            </a:pPr>
            <a:r>
              <a:rPr lang="en-US" sz="2285" spc="73">
                <a:solidFill>
                  <a:srgbClr val="000000"/>
                </a:solidFill>
                <a:latin typeface="Open Sauce"/>
              </a:rPr>
              <a:t>}</a:t>
            </a:r>
          </a:p>
        </p:txBody>
      </p:sp>
      <p:sp>
        <p:nvSpPr>
          <p:cNvPr name="AutoShape 7" id="7"/>
          <p:cNvSpPr/>
          <p:nvPr/>
        </p:nvSpPr>
        <p:spPr>
          <a:xfrm>
            <a:off x="0" y="2965065"/>
            <a:ext cx="19642322"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1305235" y="1911584"/>
            <a:ext cx="621538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Logistic Regression</a:t>
            </a:r>
          </a:p>
        </p:txBody>
      </p:sp>
      <p:sp>
        <p:nvSpPr>
          <p:cNvPr name="TextBox 9" id="9"/>
          <p:cNvSpPr txBox="true"/>
          <p:nvPr/>
        </p:nvSpPr>
        <p:spPr>
          <a:xfrm rot="0">
            <a:off x="10809287" y="1911584"/>
            <a:ext cx="597090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XGBoost Classifier</a:t>
            </a:r>
          </a:p>
        </p:txBody>
      </p:sp>
      <p:sp>
        <p:nvSpPr>
          <p:cNvPr name="TextBox 10" id="10"/>
          <p:cNvSpPr txBox="true"/>
          <p:nvPr/>
        </p:nvSpPr>
        <p:spPr>
          <a:xfrm rot="0">
            <a:off x="25789" y="4132784"/>
            <a:ext cx="255889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Parameters:</a:t>
            </a:r>
          </a:p>
        </p:txBody>
      </p:sp>
      <p:sp>
        <p:nvSpPr>
          <p:cNvPr name="TextBox 11" id="11"/>
          <p:cNvSpPr txBox="true"/>
          <p:nvPr/>
        </p:nvSpPr>
        <p:spPr>
          <a:xfrm rot="0">
            <a:off x="9285157" y="4132784"/>
            <a:ext cx="255889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Parameters:</a:t>
            </a:r>
          </a:p>
        </p:txBody>
      </p:sp>
      <p:sp>
        <p:nvSpPr>
          <p:cNvPr name="TextBox 12" id="12"/>
          <p:cNvSpPr txBox="true"/>
          <p:nvPr/>
        </p:nvSpPr>
        <p:spPr>
          <a:xfrm rot="0">
            <a:off x="1028700" y="8077835"/>
            <a:ext cx="624198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We will maximise recall and analyse other metrics.</a:t>
            </a:r>
          </a:p>
        </p:txBody>
      </p:sp>
      <p:sp>
        <p:nvSpPr>
          <p:cNvPr name="TextBox 13" id="13"/>
          <p:cNvSpPr txBox="true"/>
          <p:nvPr/>
        </p:nvSpPr>
        <p:spPr>
          <a:xfrm rot="0">
            <a:off x="10673750" y="8077835"/>
            <a:ext cx="624198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We will maximise recall and analyse other metrics.</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5789" y="295651"/>
            <a:ext cx="17957121" cy="118284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1"/>
              </a:rPr>
              <a:t>We are maximising recall as tells what percentage of positive samples are correctly classified. Here positive samples means correctly identifying defaulters. </a:t>
            </a:r>
          </a:p>
        </p:txBody>
      </p:sp>
      <p:sp>
        <p:nvSpPr>
          <p:cNvPr name="AutoShape 3" id="3"/>
          <p:cNvSpPr/>
          <p:nvPr/>
        </p:nvSpPr>
        <p:spPr>
          <a:xfrm>
            <a:off x="0" y="1840447"/>
            <a:ext cx="19642322" cy="0"/>
          </a:xfrm>
          <a:prstGeom prst="line">
            <a:avLst/>
          </a:prstGeom>
          <a:ln cap="flat" w="76200">
            <a:solidFill>
              <a:srgbClr val="C23A97"/>
            </a:solidFill>
            <a:prstDash val="solid"/>
            <a:headEnd type="none" len="sm" w="sm"/>
            <a:tailEnd type="none" len="sm" w="sm"/>
          </a:ln>
        </p:spPr>
      </p:sp>
      <p:sp>
        <p:nvSpPr>
          <p:cNvPr name="AutoShape 4" id="4"/>
          <p:cNvSpPr/>
          <p:nvPr/>
        </p:nvSpPr>
        <p:spPr>
          <a:xfrm flipV="true">
            <a:off x="9105900" y="1840447"/>
            <a:ext cx="0" cy="10811124"/>
          </a:xfrm>
          <a:prstGeom prst="line">
            <a:avLst/>
          </a:prstGeom>
          <a:ln cap="flat" w="76200">
            <a:solidFill>
              <a:srgbClr val="C23A97"/>
            </a:solidFill>
            <a:prstDash val="solid"/>
            <a:headEnd type="none" len="sm" w="sm"/>
            <a:tailEnd type="none" len="sm" w="sm"/>
          </a:ln>
        </p:spPr>
      </p:sp>
      <p:sp>
        <p:nvSpPr>
          <p:cNvPr name="TextBox 5" id="5"/>
          <p:cNvSpPr txBox="true"/>
          <p:nvPr/>
        </p:nvSpPr>
        <p:spPr>
          <a:xfrm rot="0">
            <a:off x="3871139" y="3746641"/>
            <a:ext cx="4732234" cy="953043"/>
          </a:xfrm>
          <a:prstGeom prst="rect">
            <a:avLst/>
          </a:prstGeom>
        </p:spPr>
        <p:txBody>
          <a:bodyPr anchor="t" rtlCol="false" tIns="0" lIns="0" bIns="0" rIns="0">
            <a:spAutoFit/>
          </a:bodyPr>
          <a:lstStyle/>
          <a:p>
            <a:pPr algn="ctr">
              <a:lnSpc>
                <a:spcPts val="2522"/>
              </a:lnSpc>
            </a:pPr>
            <a:r>
              <a:rPr lang="en-US" sz="2292" spc="73">
                <a:solidFill>
                  <a:srgbClr val="000000"/>
                </a:solidFill>
                <a:latin typeface="Open Sauce"/>
              </a:rPr>
              <a:t>{'class_weight': 'balanced', 'max_iter': 50, 'penalty': 'l2'}</a:t>
            </a:r>
          </a:p>
          <a:p>
            <a:pPr algn="ctr">
              <a:lnSpc>
                <a:spcPts val="2522"/>
              </a:lnSpc>
              <a:spcBef>
                <a:spcPct val="0"/>
              </a:spcBef>
            </a:pPr>
          </a:p>
        </p:txBody>
      </p:sp>
      <p:sp>
        <p:nvSpPr>
          <p:cNvPr name="TextBox 6" id="6"/>
          <p:cNvSpPr txBox="true"/>
          <p:nvPr/>
        </p:nvSpPr>
        <p:spPr>
          <a:xfrm rot="0">
            <a:off x="13224793" y="3275202"/>
            <a:ext cx="4782308" cy="1895920"/>
          </a:xfrm>
          <a:prstGeom prst="rect">
            <a:avLst/>
          </a:prstGeom>
        </p:spPr>
        <p:txBody>
          <a:bodyPr anchor="t" rtlCol="false" tIns="0" lIns="0" bIns="0" rIns="0">
            <a:spAutoFit/>
          </a:bodyPr>
          <a:lstStyle/>
          <a:p>
            <a:pPr algn="ctr">
              <a:lnSpc>
                <a:spcPts val="2513"/>
              </a:lnSpc>
            </a:pPr>
            <a:r>
              <a:rPr lang="en-US" sz="2285" spc="73">
                <a:solidFill>
                  <a:srgbClr val="000000"/>
                </a:solidFill>
                <a:latin typeface="Open Sauce"/>
              </a:rPr>
              <a:t>{'learning_rate': 0.01, 'max_depth': None, 'n_estimators': 50, 'scale_pos_weight': 3.4127238558478887}</a:t>
            </a:r>
          </a:p>
          <a:p>
            <a:pPr algn="ctr">
              <a:lnSpc>
                <a:spcPts val="2513"/>
              </a:lnSpc>
              <a:spcBef>
                <a:spcPct val="0"/>
              </a:spcBef>
            </a:pPr>
          </a:p>
        </p:txBody>
      </p:sp>
      <p:sp>
        <p:nvSpPr>
          <p:cNvPr name="AutoShape 7" id="7"/>
          <p:cNvSpPr/>
          <p:nvPr/>
        </p:nvSpPr>
        <p:spPr>
          <a:xfrm>
            <a:off x="0" y="2965065"/>
            <a:ext cx="19642322"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1305235" y="1911584"/>
            <a:ext cx="621538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Logistic Regression</a:t>
            </a:r>
          </a:p>
        </p:txBody>
      </p:sp>
      <p:sp>
        <p:nvSpPr>
          <p:cNvPr name="TextBox 9" id="9"/>
          <p:cNvSpPr txBox="true"/>
          <p:nvPr/>
        </p:nvSpPr>
        <p:spPr>
          <a:xfrm rot="0">
            <a:off x="10809287" y="1911584"/>
            <a:ext cx="597090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XGBoost Classifier</a:t>
            </a:r>
          </a:p>
        </p:txBody>
      </p:sp>
      <p:sp>
        <p:nvSpPr>
          <p:cNvPr name="TextBox 10" id="10"/>
          <p:cNvSpPr txBox="true"/>
          <p:nvPr/>
        </p:nvSpPr>
        <p:spPr>
          <a:xfrm rot="0">
            <a:off x="847820" y="3575889"/>
            <a:ext cx="2558891"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Best</a:t>
            </a:r>
          </a:p>
          <a:p>
            <a:pPr algn="ctr">
              <a:lnSpc>
                <a:spcPts val="4759"/>
              </a:lnSpc>
            </a:pPr>
            <a:r>
              <a:rPr lang="en-US" sz="3399">
                <a:solidFill>
                  <a:srgbClr val="000000"/>
                </a:solidFill>
                <a:latin typeface="Canva Sans 1 Bold"/>
              </a:rPr>
              <a:t>Parameters:</a:t>
            </a:r>
          </a:p>
        </p:txBody>
      </p:sp>
      <p:sp>
        <p:nvSpPr>
          <p:cNvPr name="TextBox 11" id="11"/>
          <p:cNvSpPr txBox="true"/>
          <p:nvPr/>
        </p:nvSpPr>
        <p:spPr>
          <a:xfrm rot="0">
            <a:off x="9892855" y="3575889"/>
            <a:ext cx="2558891"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Best</a:t>
            </a:r>
          </a:p>
          <a:p>
            <a:pPr algn="ctr">
              <a:lnSpc>
                <a:spcPts val="4759"/>
              </a:lnSpc>
            </a:pPr>
            <a:r>
              <a:rPr lang="en-US" sz="3399">
                <a:solidFill>
                  <a:srgbClr val="000000"/>
                </a:solidFill>
                <a:latin typeface="Canva Sans 1 Bold"/>
              </a:rPr>
              <a:t>Parameters:</a:t>
            </a:r>
          </a:p>
        </p:txBody>
      </p:sp>
      <p:sp>
        <p:nvSpPr>
          <p:cNvPr name="TextBox 12" id="12"/>
          <p:cNvSpPr txBox="true"/>
          <p:nvPr/>
        </p:nvSpPr>
        <p:spPr>
          <a:xfrm rot="0">
            <a:off x="1579934" y="5737429"/>
            <a:ext cx="504729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Scores on validation set</a:t>
            </a:r>
          </a:p>
        </p:txBody>
      </p:sp>
      <p:sp>
        <p:nvSpPr>
          <p:cNvPr name="TextBox 13" id="13"/>
          <p:cNvSpPr txBox="true"/>
          <p:nvPr/>
        </p:nvSpPr>
        <p:spPr>
          <a:xfrm rot="0">
            <a:off x="10701144" y="5742622"/>
            <a:ext cx="504729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Bold"/>
              </a:rPr>
              <a:t>Scores on validation set</a:t>
            </a:r>
          </a:p>
        </p:txBody>
      </p:sp>
      <p:sp>
        <p:nvSpPr>
          <p:cNvPr name="TextBox 14" id="14"/>
          <p:cNvSpPr txBox="true"/>
          <p:nvPr/>
        </p:nvSpPr>
        <p:spPr>
          <a:xfrm rot="0">
            <a:off x="10808459" y="6713537"/>
            <a:ext cx="4832668"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Accuracy: 0.57</a:t>
            </a:r>
          </a:p>
          <a:p>
            <a:pPr algn="ctr">
              <a:lnSpc>
                <a:spcPts val="4759"/>
              </a:lnSpc>
            </a:pPr>
            <a:r>
              <a:rPr lang="en-US" sz="3399">
                <a:solidFill>
                  <a:srgbClr val="000000"/>
                </a:solidFill>
                <a:latin typeface="Canva Sans 1"/>
              </a:rPr>
              <a:t>Precision:0.30</a:t>
            </a:r>
          </a:p>
          <a:p>
            <a:pPr algn="ctr">
              <a:lnSpc>
                <a:spcPts val="4759"/>
              </a:lnSpc>
            </a:pPr>
            <a:r>
              <a:rPr lang="en-US" sz="3399">
                <a:solidFill>
                  <a:srgbClr val="000000"/>
                </a:solidFill>
                <a:latin typeface="Canva Sans 1"/>
              </a:rPr>
              <a:t>Recall:0.70</a:t>
            </a:r>
          </a:p>
          <a:p>
            <a:pPr algn="ctr">
              <a:lnSpc>
                <a:spcPts val="4759"/>
              </a:lnSpc>
            </a:pPr>
            <a:r>
              <a:rPr lang="en-US" sz="3399">
                <a:solidFill>
                  <a:srgbClr val="000000"/>
                </a:solidFill>
                <a:latin typeface="Canva Sans 1"/>
              </a:rPr>
              <a:t>F1-Score: 0.42</a:t>
            </a:r>
          </a:p>
          <a:p>
            <a:pPr algn="ctr">
              <a:lnSpc>
                <a:spcPts val="4759"/>
              </a:lnSpc>
            </a:pPr>
            <a:r>
              <a:rPr lang="en-US" sz="3399">
                <a:solidFill>
                  <a:srgbClr val="000000"/>
                </a:solidFill>
                <a:latin typeface="Canva Sans 1"/>
              </a:rPr>
              <a:t>ROC_AUC_SCORE: 0.68</a:t>
            </a:r>
          </a:p>
        </p:txBody>
      </p:sp>
      <p:sp>
        <p:nvSpPr>
          <p:cNvPr name="TextBox 15" id="15"/>
          <p:cNvSpPr txBox="true"/>
          <p:nvPr/>
        </p:nvSpPr>
        <p:spPr>
          <a:xfrm rot="0">
            <a:off x="1339156" y="6708344"/>
            <a:ext cx="5063966"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Accuracy: 0.57</a:t>
            </a:r>
          </a:p>
          <a:p>
            <a:pPr algn="ctr">
              <a:lnSpc>
                <a:spcPts val="4759"/>
              </a:lnSpc>
            </a:pPr>
            <a:r>
              <a:rPr lang="en-US" sz="3399">
                <a:solidFill>
                  <a:srgbClr val="000000"/>
                </a:solidFill>
                <a:latin typeface="Canva Sans 1"/>
              </a:rPr>
              <a:t>Precision:0.29</a:t>
            </a:r>
          </a:p>
          <a:p>
            <a:pPr algn="ctr">
              <a:lnSpc>
                <a:spcPts val="4759"/>
              </a:lnSpc>
            </a:pPr>
            <a:r>
              <a:rPr lang="en-US" sz="3399">
                <a:solidFill>
                  <a:srgbClr val="000000"/>
                </a:solidFill>
                <a:latin typeface="Canva Sans 1"/>
              </a:rPr>
              <a:t>Recall:0.61</a:t>
            </a:r>
          </a:p>
          <a:p>
            <a:pPr algn="ctr">
              <a:lnSpc>
                <a:spcPts val="4759"/>
              </a:lnSpc>
            </a:pPr>
            <a:r>
              <a:rPr lang="en-US" sz="3399">
                <a:solidFill>
                  <a:srgbClr val="000000"/>
                </a:solidFill>
                <a:latin typeface="Canva Sans 1"/>
              </a:rPr>
              <a:t>F1-Score: 0.4</a:t>
            </a:r>
          </a:p>
          <a:p>
            <a:pPr algn="ctr">
              <a:lnSpc>
                <a:spcPts val="4759"/>
              </a:lnSpc>
            </a:pPr>
            <a:r>
              <a:rPr lang="en-US" sz="3399">
                <a:solidFill>
                  <a:srgbClr val="000000"/>
                </a:solidFill>
                <a:latin typeface="Canva Sans 1"/>
              </a:rPr>
              <a:t>ROC_AUC_SCORE: 0.625</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7775275"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CONCLUSIONS</a:t>
            </a:r>
          </a:p>
        </p:txBody>
      </p:sp>
      <p:sp>
        <p:nvSpPr>
          <p:cNvPr name="AutoShape 3" id="3"/>
          <p:cNvSpPr/>
          <p:nvPr/>
        </p:nvSpPr>
        <p:spPr>
          <a:xfrm flipH="true">
            <a:off x="0" y="1131131"/>
            <a:ext cx="9144000" cy="0"/>
          </a:xfrm>
          <a:prstGeom prst="line">
            <a:avLst/>
          </a:prstGeom>
          <a:ln cap="flat" w="76200">
            <a:solidFill>
              <a:srgbClr val="223289"/>
            </a:solidFill>
            <a:prstDash val="solid"/>
            <a:headEnd type="none" len="sm" w="sm"/>
            <a:tailEnd type="none" len="sm" w="sm"/>
          </a:ln>
        </p:spPr>
      </p:sp>
      <p:sp>
        <p:nvSpPr>
          <p:cNvPr name="TextBox 4" id="4"/>
          <p:cNvSpPr txBox="true"/>
          <p:nvPr/>
        </p:nvSpPr>
        <p:spPr>
          <a:xfrm rot="0">
            <a:off x="222117" y="1725504"/>
            <a:ext cx="18065883" cy="65906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23289"/>
                </a:solidFill>
                <a:latin typeface="Canva Sans 1"/>
              </a:rPr>
              <a:t>The data is imbalanced and thus we needed other scoring metrics to analyse the model. Recall was the main metric used here.</a:t>
            </a:r>
          </a:p>
          <a:p>
            <a:pPr marL="734059" indent="-367030" lvl="1">
              <a:lnSpc>
                <a:spcPts val="4759"/>
              </a:lnSpc>
              <a:buFont typeface="Arial"/>
              <a:buChar char="•"/>
            </a:pPr>
            <a:r>
              <a:rPr lang="en-US" sz="3399">
                <a:solidFill>
                  <a:srgbClr val="223289"/>
                </a:solidFill>
                <a:latin typeface="Canva Sans 1"/>
              </a:rPr>
              <a:t>Our fine tuned models are not completely robust as they still have low precision and low accuracy considering the industry requirements.</a:t>
            </a:r>
          </a:p>
          <a:p>
            <a:pPr marL="734059" indent="-367030" lvl="1">
              <a:lnSpc>
                <a:spcPts val="4759"/>
              </a:lnSpc>
              <a:buFont typeface="Arial"/>
              <a:buChar char="•"/>
            </a:pPr>
            <a:r>
              <a:rPr lang="en-US" sz="3399">
                <a:solidFill>
                  <a:srgbClr val="223289"/>
                </a:solidFill>
                <a:latin typeface="Canva Sans 1"/>
              </a:rPr>
              <a:t>The model has low precision which means, there maybe customers we falsely detect as defaulters, so it could impact customer retention.</a:t>
            </a:r>
          </a:p>
          <a:p>
            <a:pPr marL="734059" indent="-367030" lvl="1">
              <a:lnSpc>
                <a:spcPts val="4759"/>
              </a:lnSpc>
              <a:buFont typeface="Arial"/>
              <a:buChar char="•"/>
            </a:pPr>
            <a:r>
              <a:rPr lang="en-US" sz="3399">
                <a:solidFill>
                  <a:srgbClr val="223289"/>
                </a:solidFill>
                <a:latin typeface="Canva Sans 1"/>
              </a:rPr>
              <a:t>Different resampling methods like SMOTE, ADASYN etc. were tried but more research and reading is needed to implement them correctly for fruitful results. (The methods tried can be found in the Jupyter Notebook shared)</a:t>
            </a:r>
          </a:p>
          <a:p>
            <a:pPr>
              <a:lnSpc>
                <a:spcPts val="4759"/>
              </a:lnSpc>
            </a:pPr>
          </a:p>
          <a:p>
            <a:pPr>
              <a:lnSpc>
                <a:spcPts val="4759"/>
              </a:lnSpc>
            </a:pPr>
          </a:p>
        </p:txBody>
      </p:sp>
    </p:spTree>
  </p:cSld>
  <p:clrMapOvr>
    <a:masterClrMapping/>
  </p:clrMapOvr>
</p:sld>
</file>

<file path=ppt/slides/slide48.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7775275"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CONCLUSIONS</a:t>
            </a:r>
          </a:p>
        </p:txBody>
      </p:sp>
      <p:sp>
        <p:nvSpPr>
          <p:cNvPr name="AutoShape 3" id="3"/>
          <p:cNvSpPr/>
          <p:nvPr/>
        </p:nvSpPr>
        <p:spPr>
          <a:xfrm flipH="true">
            <a:off x="0" y="1131131"/>
            <a:ext cx="9144000" cy="0"/>
          </a:xfrm>
          <a:prstGeom prst="line">
            <a:avLst/>
          </a:prstGeom>
          <a:ln cap="flat" w="76200">
            <a:solidFill>
              <a:srgbClr val="223289"/>
            </a:solidFill>
            <a:prstDash val="solid"/>
            <a:headEnd type="none" len="sm" w="sm"/>
            <a:tailEnd type="none" len="sm" w="sm"/>
          </a:ln>
        </p:spPr>
      </p:sp>
      <p:sp>
        <p:nvSpPr>
          <p:cNvPr name="TextBox 4" id="4"/>
          <p:cNvSpPr txBox="true"/>
          <p:nvPr/>
        </p:nvSpPr>
        <p:spPr>
          <a:xfrm rot="0">
            <a:off x="222117" y="1417103"/>
            <a:ext cx="18065883" cy="3587909"/>
          </a:xfrm>
          <a:prstGeom prst="rect">
            <a:avLst/>
          </a:prstGeom>
        </p:spPr>
        <p:txBody>
          <a:bodyPr anchor="t" rtlCol="false" tIns="0" lIns="0" bIns="0" rIns="0">
            <a:spAutoFit/>
          </a:bodyPr>
          <a:lstStyle/>
          <a:p>
            <a:pPr>
              <a:lnSpc>
                <a:spcPts val="4759"/>
              </a:lnSpc>
              <a:spcBef>
                <a:spcPct val="0"/>
              </a:spcBef>
            </a:pPr>
            <a:r>
              <a:rPr lang="en-US" sz="3399">
                <a:solidFill>
                  <a:srgbClr val="223289"/>
                </a:solidFill>
                <a:latin typeface="Canva Sans 1"/>
              </a:rPr>
              <a:t>What could be done to improve the model:</a:t>
            </a:r>
          </a:p>
          <a:p>
            <a:pPr marL="734059" indent="-367030" lvl="1">
              <a:lnSpc>
                <a:spcPts val="4759"/>
              </a:lnSpc>
              <a:buFont typeface="Arial"/>
              <a:buChar char="•"/>
            </a:pPr>
            <a:r>
              <a:rPr lang="en-US" sz="3399">
                <a:solidFill>
                  <a:srgbClr val="223289"/>
                </a:solidFill>
                <a:latin typeface="Canva Sans 1"/>
              </a:rPr>
              <a:t>Get more data, make it balanced</a:t>
            </a:r>
          </a:p>
          <a:p>
            <a:pPr marL="734059" indent="-367030" lvl="1">
              <a:lnSpc>
                <a:spcPts val="4759"/>
              </a:lnSpc>
              <a:buFont typeface="Arial"/>
              <a:buChar char="•"/>
            </a:pPr>
            <a:r>
              <a:rPr lang="en-US" sz="3399">
                <a:solidFill>
                  <a:srgbClr val="223289"/>
                </a:solidFill>
                <a:latin typeface="Canva Sans 1"/>
              </a:rPr>
              <a:t>Train more different models, use more robust techniques of outlier handling, feature selection etc. (Basically, research more,  train more)</a:t>
            </a:r>
          </a:p>
          <a:p>
            <a:pPr marL="734059" indent="-367030" lvl="1">
              <a:lnSpc>
                <a:spcPts val="4759"/>
              </a:lnSpc>
              <a:buFont typeface="Arial"/>
              <a:buChar char="•"/>
            </a:pPr>
            <a:r>
              <a:rPr lang="en-US" sz="3399">
                <a:solidFill>
                  <a:srgbClr val="223289"/>
                </a:solidFill>
                <a:latin typeface="Canva Sans 1"/>
              </a:rPr>
              <a:t>Apply resampling techniques, there are many different types and could be used in case of imbalanced dataset to generate synthetic samples.</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2117" y="346906"/>
            <a:ext cx="7775275"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REFERENCES</a:t>
            </a:r>
          </a:p>
        </p:txBody>
      </p:sp>
      <p:sp>
        <p:nvSpPr>
          <p:cNvPr name="AutoShape 3" id="3"/>
          <p:cNvSpPr/>
          <p:nvPr/>
        </p:nvSpPr>
        <p:spPr>
          <a:xfrm flipH="true">
            <a:off x="0" y="1131131"/>
            <a:ext cx="9144000" cy="0"/>
          </a:xfrm>
          <a:prstGeom prst="line">
            <a:avLst/>
          </a:prstGeom>
          <a:ln cap="flat" w="76200">
            <a:solidFill>
              <a:srgbClr val="223289"/>
            </a:solidFill>
            <a:prstDash val="solid"/>
            <a:headEnd type="none" len="sm" w="sm"/>
            <a:tailEnd type="none" len="sm" w="sm"/>
          </a:ln>
        </p:spPr>
      </p:sp>
      <p:sp>
        <p:nvSpPr>
          <p:cNvPr name="TextBox 4" id="4"/>
          <p:cNvSpPr txBox="true"/>
          <p:nvPr/>
        </p:nvSpPr>
        <p:spPr>
          <a:xfrm rot="0">
            <a:off x="0" y="1421401"/>
            <a:ext cx="18065883" cy="2789953"/>
          </a:xfrm>
          <a:prstGeom prst="rect">
            <a:avLst/>
          </a:prstGeom>
        </p:spPr>
        <p:txBody>
          <a:bodyPr anchor="t" rtlCol="false" tIns="0" lIns="0" bIns="0" rIns="0">
            <a:spAutoFit/>
          </a:bodyPr>
          <a:lstStyle/>
          <a:p>
            <a:pPr marL="574147" indent="-287074" lvl="1">
              <a:lnSpc>
                <a:spcPts val="3723"/>
              </a:lnSpc>
              <a:buFont typeface="Arial"/>
              <a:buChar char="•"/>
            </a:pPr>
            <a:r>
              <a:rPr lang="en-US" sz="2659">
                <a:solidFill>
                  <a:srgbClr val="223289"/>
                </a:solidFill>
                <a:latin typeface="Canva Sans 1"/>
              </a:rPr>
              <a:t>M. A. Sheikh, A. K. Goel and T. Kumar, "An Approach for Prediction of Loan Approval using Machine Learning Algorithm," 2020 </a:t>
            </a:r>
            <a:r>
              <a:rPr lang="en-US" sz="2659">
                <a:solidFill>
                  <a:srgbClr val="223289"/>
                </a:solidFill>
                <a:latin typeface="Canva Sans 1 Italics"/>
              </a:rPr>
              <a:t>International Conference on Electronics and Sustainable Communication Systems (ICESC)</a:t>
            </a:r>
            <a:r>
              <a:rPr lang="en-US" sz="2659">
                <a:solidFill>
                  <a:srgbClr val="223289"/>
                </a:solidFill>
                <a:latin typeface="Canva Sans 1"/>
              </a:rPr>
              <a:t>, Coimbatore, India, 2020, </a:t>
            </a:r>
            <a:r>
              <a:rPr lang="en-US" sz="2659">
                <a:solidFill>
                  <a:srgbClr val="223289"/>
                </a:solidFill>
                <a:latin typeface="Canva Sans 1 Bold"/>
              </a:rPr>
              <a:t>pp. 490-494</a:t>
            </a:r>
            <a:r>
              <a:rPr lang="en-US" sz="2659">
                <a:solidFill>
                  <a:srgbClr val="223289"/>
                </a:solidFill>
                <a:latin typeface="Canva Sans 1"/>
              </a:rPr>
              <a:t>, doi: 10.1109/ICESC48915.2020.9155614. </a:t>
            </a:r>
          </a:p>
          <a:p>
            <a:pPr marL="574147" indent="-287074" lvl="1">
              <a:lnSpc>
                <a:spcPts val="3723"/>
              </a:lnSpc>
              <a:buFont typeface="Arial"/>
              <a:buChar char="•"/>
            </a:pPr>
            <a:r>
              <a:rPr lang="en-US" sz="2659">
                <a:solidFill>
                  <a:srgbClr val="223289"/>
                </a:solidFill>
                <a:latin typeface="Canva Sans 1"/>
              </a:rPr>
              <a:t>Kotsiantis, Sotiris &amp; Kanellopoulos, D. &amp; Pintelas, P.. (2005). Handling imbalanced datasets: A review. </a:t>
            </a:r>
            <a:r>
              <a:rPr lang="en-US" sz="2659">
                <a:solidFill>
                  <a:srgbClr val="223289"/>
                </a:solidFill>
                <a:latin typeface="Canva Sans 1 Italics"/>
              </a:rPr>
              <a:t>GESTS International Transactions on Computer Science and Engineering</a:t>
            </a:r>
            <a:r>
              <a:rPr lang="en-US" sz="2659">
                <a:solidFill>
                  <a:srgbClr val="223289"/>
                </a:solidFill>
                <a:latin typeface="Canva Sans 1"/>
              </a:rPr>
              <a:t>. 30.</a:t>
            </a:r>
            <a:r>
              <a:rPr lang="en-US" sz="2659">
                <a:solidFill>
                  <a:srgbClr val="223289"/>
                </a:solidFill>
                <a:latin typeface="Canva Sans 1 Bold"/>
              </a:rPr>
              <a:t> 25-36</a:t>
            </a:r>
            <a:r>
              <a:rPr lang="en-US" sz="2659">
                <a:solidFill>
                  <a:srgbClr val="223289"/>
                </a:solidFill>
                <a:latin typeface="Canva Sans 1"/>
              </a:rPr>
              <a:t>. </a:t>
            </a:r>
          </a:p>
          <a:p>
            <a:pPr>
              <a:lnSpc>
                <a:spcPts val="372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1813865">
            <a:off x="13795611" y="-1696594"/>
            <a:ext cx="6228415" cy="3714400"/>
          </a:xfrm>
          <a:custGeom>
            <a:avLst/>
            <a:gdLst/>
            <a:ahLst/>
            <a:cxnLst/>
            <a:rect r="r" b="b" t="t" l="l"/>
            <a:pathLst>
              <a:path h="3714400" w="6228415">
                <a:moveTo>
                  <a:pt x="0" y="0"/>
                </a:moveTo>
                <a:lnTo>
                  <a:pt x="6228415" y="0"/>
                </a:lnTo>
                <a:lnTo>
                  <a:pt x="6228415" y="3714400"/>
                </a:lnTo>
                <a:lnTo>
                  <a:pt x="0" y="3714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46904" y="247850"/>
            <a:ext cx="6090112" cy="9791301"/>
            <a:chOff x="0" y="0"/>
            <a:chExt cx="8120150" cy="13055067"/>
          </a:xfrm>
        </p:grpSpPr>
        <p:grpSp>
          <p:nvGrpSpPr>
            <p:cNvPr name="Group 4" id="4"/>
            <p:cNvGrpSpPr/>
            <p:nvPr/>
          </p:nvGrpSpPr>
          <p:grpSpPr>
            <a:xfrm rot="0">
              <a:off x="851604" y="0"/>
              <a:ext cx="6376359" cy="2057400"/>
              <a:chOff x="0" y="0"/>
              <a:chExt cx="1259528" cy="406400"/>
            </a:xfrm>
          </p:grpSpPr>
          <p:sp>
            <p:nvSpPr>
              <p:cNvPr name="Freeform 5" id="5"/>
              <p:cNvSpPr/>
              <p:nvPr/>
            </p:nvSpPr>
            <p:spPr>
              <a:xfrm flipH="false" flipV="false" rot="0">
                <a:off x="0" y="0"/>
                <a:ext cx="1259528" cy="406400"/>
              </a:xfrm>
              <a:custGeom>
                <a:avLst/>
                <a:gdLst/>
                <a:ahLst/>
                <a:cxnLst/>
                <a:rect r="r" b="b" t="t" l="l"/>
                <a:pathLst>
                  <a:path h="406400" w="1259528">
                    <a:moveTo>
                      <a:pt x="1259528" y="0"/>
                    </a:moveTo>
                    <a:lnTo>
                      <a:pt x="0" y="0"/>
                    </a:lnTo>
                    <a:lnTo>
                      <a:pt x="101600" y="203200"/>
                    </a:lnTo>
                    <a:lnTo>
                      <a:pt x="0" y="406400"/>
                    </a:lnTo>
                    <a:lnTo>
                      <a:pt x="1259528" y="406400"/>
                    </a:lnTo>
                    <a:lnTo>
                      <a:pt x="1157928" y="203200"/>
                    </a:lnTo>
                    <a:lnTo>
                      <a:pt x="1259528" y="0"/>
                    </a:lnTo>
                    <a:close/>
                  </a:path>
                </a:pathLst>
              </a:custGeom>
              <a:solidFill>
                <a:srgbClr val="5D9E67"/>
              </a:solidFill>
            </p:spPr>
          </p:sp>
          <p:sp>
            <p:nvSpPr>
              <p:cNvPr name="TextBox 6" id="6"/>
              <p:cNvSpPr txBox="true"/>
              <p:nvPr/>
            </p:nvSpPr>
            <p:spPr>
              <a:xfrm>
                <a:off x="88900" y="-47625"/>
                <a:ext cx="1081728" cy="454025"/>
              </a:xfrm>
              <a:prstGeom prst="rect">
                <a:avLst/>
              </a:prstGeom>
            </p:spPr>
            <p:txBody>
              <a:bodyPr anchor="ctr" rtlCol="false" tIns="50800" lIns="50800" bIns="50800" rIns="50800"/>
              <a:lstStyle/>
              <a:p>
                <a:pPr algn="ctr">
                  <a:lnSpc>
                    <a:spcPts val="2646"/>
                  </a:lnSpc>
                </a:pPr>
              </a:p>
            </p:txBody>
          </p:sp>
        </p:grpSp>
        <p:grpSp>
          <p:nvGrpSpPr>
            <p:cNvPr name="Group 7" id="7"/>
            <p:cNvGrpSpPr/>
            <p:nvPr/>
          </p:nvGrpSpPr>
          <p:grpSpPr>
            <a:xfrm rot="0">
              <a:off x="0" y="7414693"/>
              <a:ext cx="8120150" cy="5640375"/>
              <a:chOff x="0" y="0"/>
              <a:chExt cx="1239845" cy="861215"/>
            </a:xfrm>
          </p:grpSpPr>
          <p:sp>
            <p:nvSpPr>
              <p:cNvPr name="Freeform 8" id="8"/>
              <p:cNvSpPr/>
              <p:nvPr/>
            </p:nvSpPr>
            <p:spPr>
              <a:xfrm flipH="false" flipV="false" rot="0">
                <a:off x="0" y="0"/>
                <a:ext cx="1239845" cy="861215"/>
              </a:xfrm>
              <a:custGeom>
                <a:avLst/>
                <a:gdLst/>
                <a:ahLst/>
                <a:cxnLst/>
                <a:rect r="r" b="b" t="t" l="l"/>
                <a:pathLst>
                  <a:path h="861215" w="1239845">
                    <a:moveTo>
                      <a:pt x="45764" y="0"/>
                    </a:moveTo>
                    <a:lnTo>
                      <a:pt x="1194081" y="0"/>
                    </a:lnTo>
                    <a:cubicBezTo>
                      <a:pt x="1219356" y="0"/>
                      <a:pt x="1239845" y="20489"/>
                      <a:pt x="1239845" y="45764"/>
                    </a:cubicBezTo>
                    <a:lnTo>
                      <a:pt x="1239845" y="815451"/>
                    </a:lnTo>
                    <a:cubicBezTo>
                      <a:pt x="1239845" y="840725"/>
                      <a:pt x="1219356" y="861215"/>
                      <a:pt x="1194081" y="861215"/>
                    </a:cubicBezTo>
                    <a:lnTo>
                      <a:pt x="45764" y="861215"/>
                    </a:lnTo>
                    <a:cubicBezTo>
                      <a:pt x="20489" y="861215"/>
                      <a:pt x="0" y="840725"/>
                      <a:pt x="0" y="815451"/>
                    </a:cubicBezTo>
                    <a:lnTo>
                      <a:pt x="0" y="45764"/>
                    </a:lnTo>
                    <a:cubicBezTo>
                      <a:pt x="0" y="20489"/>
                      <a:pt x="20489" y="0"/>
                      <a:pt x="45764" y="0"/>
                    </a:cubicBezTo>
                    <a:close/>
                  </a:path>
                </a:pathLst>
              </a:custGeom>
              <a:solidFill>
                <a:srgbClr val="5D9E67"/>
              </a:solidFill>
            </p:spPr>
          </p:sp>
          <p:sp>
            <p:nvSpPr>
              <p:cNvPr name="TextBox 9" id="9"/>
              <p:cNvSpPr txBox="true"/>
              <p:nvPr/>
            </p:nvSpPr>
            <p:spPr>
              <a:xfrm>
                <a:off x="0" y="-133350"/>
                <a:ext cx="1239845" cy="994565"/>
              </a:xfrm>
              <a:prstGeom prst="rect">
                <a:avLst/>
              </a:prstGeom>
            </p:spPr>
            <p:txBody>
              <a:bodyPr anchor="ctr" rtlCol="false" tIns="50800" lIns="50800" bIns="50800" rIns="50800"/>
              <a:lstStyle/>
              <a:p>
                <a:pPr algn="ctr">
                  <a:lnSpc>
                    <a:spcPts val="2879"/>
                  </a:lnSpc>
                </a:pPr>
              </a:p>
            </p:txBody>
          </p:sp>
        </p:grpSp>
        <p:grpSp>
          <p:nvGrpSpPr>
            <p:cNvPr name="Group 10" id="10"/>
            <p:cNvGrpSpPr/>
            <p:nvPr/>
          </p:nvGrpSpPr>
          <p:grpSpPr>
            <a:xfrm rot="0">
              <a:off x="303256" y="1028700"/>
              <a:ext cx="7574783" cy="11561135"/>
              <a:chOff x="0" y="0"/>
              <a:chExt cx="1156575" cy="1765241"/>
            </a:xfrm>
          </p:grpSpPr>
          <p:sp>
            <p:nvSpPr>
              <p:cNvPr name="Freeform 11" id="11"/>
              <p:cNvSpPr/>
              <p:nvPr/>
            </p:nvSpPr>
            <p:spPr>
              <a:xfrm flipH="false" flipV="false" rot="0">
                <a:off x="0" y="0"/>
                <a:ext cx="1156575" cy="1765241"/>
              </a:xfrm>
              <a:custGeom>
                <a:avLst/>
                <a:gdLst/>
                <a:ahLst/>
                <a:cxnLst/>
                <a:rect r="r" b="b" t="t" l="l"/>
                <a:pathLst>
                  <a:path h="1765241" w="1156575">
                    <a:moveTo>
                      <a:pt x="32706" y="0"/>
                    </a:moveTo>
                    <a:lnTo>
                      <a:pt x="1123869" y="0"/>
                    </a:lnTo>
                    <a:cubicBezTo>
                      <a:pt x="1141932" y="0"/>
                      <a:pt x="1156575" y="14643"/>
                      <a:pt x="1156575" y="32706"/>
                    </a:cubicBezTo>
                    <a:lnTo>
                      <a:pt x="1156575" y="1732535"/>
                    </a:lnTo>
                    <a:cubicBezTo>
                      <a:pt x="1156575" y="1741209"/>
                      <a:pt x="1153129" y="1749528"/>
                      <a:pt x="1146995" y="1755661"/>
                    </a:cubicBezTo>
                    <a:cubicBezTo>
                      <a:pt x="1140862" y="1761795"/>
                      <a:pt x="1132543" y="1765241"/>
                      <a:pt x="1123869" y="1765241"/>
                    </a:cubicBezTo>
                    <a:lnTo>
                      <a:pt x="32706" y="1765241"/>
                    </a:lnTo>
                    <a:cubicBezTo>
                      <a:pt x="14643" y="1765241"/>
                      <a:pt x="0" y="1750598"/>
                      <a:pt x="0" y="1732535"/>
                    </a:cubicBezTo>
                    <a:lnTo>
                      <a:pt x="0" y="32706"/>
                    </a:lnTo>
                    <a:cubicBezTo>
                      <a:pt x="0" y="14643"/>
                      <a:pt x="14643" y="0"/>
                      <a:pt x="32706" y="0"/>
                    </a:cubicBezTo>
                    <a:close/>
                  </a:path>
                </a:pathLst>
              </a:custGeom>
              <a:solidFill>
                <a:srgbClr val="CCCCCC"/>
              </a:solidFill>
              <a:ln cap="rnd">
                <a:noFill/>
                <a:prstDash val="solid"/>
                <a:round/>
              </a:ln>
            </p:spPr>
          </p:sp>
          <p:sp>
            <p:nvSpPr>
              <p:cNvPr name="TextBox 12" id="12"/>
              <p:cNvSpPr txBox="true"/>
              <p:nvPr/>
            </p:nvSpPr>
            <p:spPr>
              <a:xfrm>
                <a:off x="0" y="-28575"/>
                <a:ext cx="1156575" cy="1793816"/>
              </a:xfrm>
              <a:prstGeom prst="rect">
                <a:avLst/>
              </a:prstGeom>
            </p:spPr>
            <p:txBody>
              <a:bodyPr anchor="ctr" rtlCol="false" tIns="50800" lIns="50800" bIns="50800" rIns="50800"/>
              <a:lstStyle/>
              <a:p>
                <a:pPr algn="ctr">
                  <a:lnSpc>
                    <a:spcPts val="2000"/>
                  </a:lnSpc>
                </a:pPr>
              </a:p>
            </p:txBody>
          </p:sp>
        </p:grpSp>
        <p:sp>
          <p:nvSpPr>
            <p:cNvPr name="AutoShape 13" id="13"/>
            <p:cNvSpPr/>
            <p:nvPr/>
          </p:nvSpPr>
          <p:spPr>
            <a:xfrm>
              <a:off x="1016655" y="3897441"/>
              <a:ext cx="6337247" cy="0"/>
            </a:xfrm>
            <a:prstGeom prst="line">
              <a:avLst/>
            </a:prstGeom>
            <a:ln cap="rnd" w="38100">
              <a:solidFill>
                <a:srgbClr val="FFFFFF"/>
              </a:solidFill>
              <a:prstDash val="solid"/>
              <a:headEnd type="none" len="sm" w="sm"/>
              <a:tailEnd type="none" len="sm" w="sm"/>
            </a:ln>
          </p:spPr>
        </p:sp>
        <p:sp>
          <p:nvSpPr>
            <p:cNvPr name="TextBox 14" id="14"/>
            <p:cNvSpPr txBox="true"/>
            <p:nvPr/>
          </p:nvSpPr>
          <p:spPr>
            <a:xfrm rot="0">
              <a:off x="1778254" y="4129722"/>
              <a:ext cx="4624786" cy="4198243"/>
            </a:xfrm>
            <a:prstGeom prst="rect">
              <a:avLst/>
            </a:prstGeom>
          </p:spPr>
          <p:txBody>
            <a:bodyPr anchor="t" rtlCol="false" tIns="0" lIns="0" bIns="0" rIns="0">
              <a:spAutoFit/>
            </a:bodyPr>
            <a:lstStyle/>
            <a:p>
              <a:pPr marL="471333" indent="-235666" lvl="1">
                <a:lnSpc>
                  <a:spcPts val="5239"/>
                </a:lnSpc>
                <a:buFont typeface="Arial"/>
                <a:buChar char="•"/>
              </a:pPr>
              <a:r>
                <a:rPr lang="en-US" sz="2183" spc="109">
                  <a:solidFill>
                    <a:srgbClr val="000000"/>
                  </a:solidFill>
                  <a:latin typeface="Canva Sans 1"/>
                </a:rPr>
                <a:t>Term</a:t>
              </a:r>
            </a:p>
            <a:p>
              <a:pPr marL="471333" indent="-235666" lvl="1">
                <a:lnSpc>
                  <a:spcPts val="5239"/>
                </a:lnSpc>
                <a:buFont typeface="Arial"/>
                <a:buChar char="•"/>
              </a:pPr>
              <a:r>
                <a:rPr lang="en-US" sz="2183" spc="109">
                  <a:solidFill>
                    <a:srgbClr val="000000"/>
                  </a:solidFill>
                  <a:latin typeface="Canva Sans 1"/>
                </a:rPr>
                <a:t>Home Ownership</a:t>
              </a:r>
            </a:p>
            <a:p>
              <a:pPr marL="471333" indent="-235666" lvl="1">
                <a:lnSpc>
                  <a:spcPts val="5239"/>
                </a:lnSpc>
                <a:buFont typeface="Arial"/>
                <a:buChar char="•"/>
              </a:pPr>
              <a:r>
                <a:rPr lang="en-US" sz="2183" spc="109">
                  <a:solidFill>
                    <a:srgbClr val="000000"/>
                  </a:solidFill>
                  <a:latin typeface="Canva Sans 1"/>
                </a:rPr>
                <a:t>Purpose</a:t>
              </a:r>
            </a:p>
            <a:p>
              <a:pPr marL="471333" indent="-235666" lvl="1">
                <a:lnSpc>
                  <a:spcPts val="5239"/>
                </a:lnSpc>
                <a:buFont typeface="Arial"/>
                <a:buChar char="•"/>
              </a:pPr>
              <a:r>
                <a:rPr lang="en-US" sz="2183" spc="109">
                  <a:solidFill>
                    <a:srgbClr val="000000"/>
                  </a:solidFill>
                  <a:latin typeface="Canva Sans 1"/>
                </a:rPr>
                <a:t>Loan Status</a:t>
              </a:r>
            </a:p>
            <a:p>
              <a:pPr>
                <a:lnSpc>
                  <a:spcPts val="5239"/>
                </a:lnSpc>
              </a:pPr>
            </a:p>
          </p:txBody>
        </p:sp>
        <p:sp>
          <p:nvSpPr>
            <p:cNvPr name="TextBox 15" id="15"/>
            <p:cNvSpPr txBox="true"/>
            <p:nvPr/>
          </p:nvSpPr>
          <p:spPr>
            <a:xfrm rot="0">
              <a:off x="538900" y="1542521"/>
              <a:ext cx="7103494" cy="2139849"/>
            </a:xfrm>
            <a:prstGeom prst="rect">
              <a:avLst/>
            </a:prstGeom>
          </p:spPr>
          <p:txBody>
            <a:bodyPr anchor="t" rtlCol="false" tIns="0" lIns="0" bIns="0" rIns="0">
              <a:spAutoFit/>
            </a:bodyPr>
            <a:lstStyle/>
            <a:p>
              <a:pPr algn="ctr">
                <a:lnSpc>
                  <a:spcPts val="6090"/>
                </a:lnSpc>
              </a:pPr>
              <a:r>
                <a:rPr lang="en-US" sz="6090">
                  <a:solidFill>
                    <a:srgbClr val="000000"/>
                  </a:solidFill>
                  <a:latin typeface="Canva Sans 1 Bold"/>
                </a:rPr>
                <a:t>Categorical </a:t>
              </a:r>
            </a:p>
            <a:p>
              <a:pPr algn="ctr" marL="0" indent="0" lvl="0">
                <a:lnSpc>
                  <a:spcPts val="6090"/>
                </a:lnSpc>
              </a:pPr>
              <a:r>
                <a:rPr lang="en-US" sz="6090">
                  <a:solidFill>
                    <a:srgbClr val="000000"/>
                  </a:solidFill>
                  <a:latin typeface="Canva Sans 1 Bold"/>
                </a:rPr>
                <a:t>Features</a:t>
              </a:r>
            </a:p>
          </p:txBody>
        </p:sp>
      </p:grpSp>
      <p:grpSp>
        <p:nvGrpSpPr>
          <p:cNvPr name="Group 16" id="16"/>
          <p:cNvGrpSpPr/>
          <p:nvPr/>
        </p:nvGrpSpPr>
        <p:grpSpPr>
          <a:xfrm rot="0">
            <a:off x="1028700" y="247850"/>
            <a:ext cx="9705212" cy="9791301"/>
            <a:chOff x="0" y="0"/>
            <a:chExt cx="12940283" cy="13055067"/>
          </a:xfrm>
        </p:grpSpPr>
        <p:grpSp>
          <p:nvGrpSpPr>
            <p:cNvPr name="Group 17" id="17"/>
            <p:cNvGrpSpPr/>
            <p:nvPr/>
          </p:nvGrpSpPr>
          <p:grpSpPr>
            <a:xfrm rot="0">
              <a:off x="1101174" y="0"/>
              <a:ext cx="10737936" cy="2057400"/>
              <a:chOff x="0" y="0"/>
              <a:chExt cx="2121074" cy="406400"/>
            </a:xfrm>
          </p:grpSpPr>
          <p:sp>
            <p:nvSpPr>
              <p:cNvPr name="Freeform 18" id="18"/>
              <p:cNvSpPr/>
              <p:nvPr/>
            </p:nvSpPr>
            <p:spPr>
              <a:xfrm flipH="false" flipV="false" rot="0">
                <a:off x="0" y="0"/>
                <a:ext cx="2121074" cy="406400"/>
              </a:xfrm>
              <a:custGeom>
                <a:avLst/>
                <a:gdLst/>
                <a:ahLst/>
                <a:cxnLst/>
                <a:rect r="r" b="b" t="t" l="l"/>
                <a:pathLst>
                  <a:path h="406400" w="2121074">
                    <a:moveTo>
                      <a:pt x="2121074" y="0"/>
                    </a:moveTo>
                    <a:lnTo>
                      <a:pt x="0" y="0"/>
                    </a:lnTo>
                    <a:lnTo>
                      <a:pt x="101600" y="203200"/>
                    </a:lnTo>
                    <a:lnTo>
                      <a:pt x="0" y="406400"/>
                    </a:lnTo>
                    <a:lnTo>
                      <a:pt x="2121074" y="406400"/>
                    </a:lnTo>
                    <a:lnTo>
                      <a:pt x="2019474" y="203200"/>
                    </a:lnTo>
                    <a:lnTo>
                      <a:pt x="2121074" y="0"/>
                    </a:lnTo>
                    <a:close/>
                  </a:path>
                </a:pathLst>
              </a:custGeom>
              <a:solidFill>
                <a:srgbClr val="004AAD"/>
              </a:solidFill>
            </p:spPr>
          </p:sp>
          <p:sp>
            <p:nvSpPr>
              <p:cNvPr name="TextBox 19" id="19"/>
              <p:cNvSpPr txBox="true"/>
              <p:nvPr/>
            </p:nvSpPr>
            <p:spPr>
              <a:xfrm>
                <a:off x="88900" y="-47625"/>
                <a:ext cx="1943274" cy="454025"/>
              </a:xfrm>
              <a:prstGeom prst="rect">
                <a:avLst/>
              </a:prstGeom>
            </p:spPr>
            <p:txBody>
              <a:bodyPr anchor="ctr" rtlCol="false" tIns="50800" lIns="50800" bIns="50800" rIns="50800"/>
              <a:lstStyle/>
              <a:p>
                <a:pPr algn="ctr">
                  <a:lnSpc>
                    <a:spcPts val="2646"/>
                  </a:lnSpc>
                </a:pPr>
              </a:p>
            </p:txBody>
          </p:sp>
        </p:grpSp>
        <p:grpSp>
          <p:nvGrpSpPr>
            <p:cNvPr name="Group 20" id="20"/>
            <p:cNvGrpSpPr/>
            <p:nvPr/>
          </p:nvGrpSpPr>
          <p:grpSpPr>
            <a:xfrm rot="0">
              <a:off x="0" y="7519153"/>
              <a:ext cx="12940283" cy="5535914"/>
              <a:chOff x="0" y="0"/>
              <a:chExt cx="1882746" cy="805448"/>
            </a:xfrm>
          </p:grpSpPr>
          <p:sp>
            <p:nvSpPr>
              <p:cNvPr name="Freeform 21" id="21"/>
              <p:cNvSpPr/>
              <p:nvPr/>
            </p:nvSpPr>
            <p:spPr>
              <a:xfrm flipH="false" flipV="false" rot="0">
                <a:off x="0" y="0"/>
                <a:ext cx="1882746" cy="805447"/>
              </a:xfrm>
              <a:custGeom>
                <a:avLst/>
                <a:gdLst/>
                <a:ahLst/>
                <a:cxnLst/>
                <a:rect r="r" b="b" t="t" l="l"/>
                <a:pathLst>
                  <a:path h="805447" w="1882746">
                    <a:moveTo>
                      <a:pt x="28717" y="0"/>
                    </a:moveTo>
                    <a:lnTo>
                      <a:pt x="1854028" y="0"/>
                    </a:lnTo>
                    <a:cubicBezTo>
                      <a:pt x="1861645" y="0"/>
                      <a:pt x="1868949" y="3026"/>
                      <a:pt x="1874335" y="8411"/>
                    </a:cubicBezTo>
                    <a:cubicBezTo>
                      <a:pt x="1879720" y="13797"/>
                      <a:pt x="1882746" y="21101"/>
                      <a:pt x="1882746" y="28717"/>
                    </a:cubicBezTo>
                    <a:lnTo>
                      <a:pt x="1882746" y="776730"/>
                    </a:lnTo>
                    <a:cubicBezTo>
                      <a:pt x="1882746" y="784346"/>
                      <a:pt x="1879720" y="791651"/>
                      <a:pt x="1874335" y="797036"/>
                    </a:cubicBezTo>
                    <a:cubicBezTo>
                      <a:pt x="1868949" y="802422"/>
                      <a:pt x="1861645" y="805447"/>
                      <a:pt x="1854028" y="805447"/>
                    </a:cubicBezTo>
                    <a:lnTo>
                      <a:pt x="28717" y="805447"/>
                    </a:lnTo>
                    <a:cubicBezTo>
                      <a:pt x="21101" y="805447"/>
                      <a:pt x="13797" y="802422"/>
                      <a:pt x="8411" y="797036"/>
                    </a:cubicBezTo>
                    <a:cubicBezTo>
                      <a:pt x="3026" y="791651"/>
                      <a:pt x="0" y="784346"/>
                      <a:pt x="0" y="776730"/>
                    </a:cubicBezTo>
                    <a:lnTo>
                      <a:pt x="0" y="28717"/>
                    </a:lnTo>
                    <a:cubicBezTo>
                      <a:pt x="0" y="21101"/>
                      <a:pt x="3026" y="13797"/>
                      <a:pt x="8411" y="8411"/>
                    </a:cubicBezTo>
                    <a:cubicBezTo>
                      <a:pt x="13797" y="3026"/>
                      <a:pt x="21101" y="0"/>
                      <a:pt x="28717" y="0"/>
                    </a:cubicBezTo>
                    <a:close/>
                  </a:path>
                </a:pathLst>
              </a:custGeom>
              <a:solidFill>
                <a:srgbClr val="004AAD"/>
              </a:solidFill>
            </p:spPr>
          </p:sp>
          <p:sp>
            <p:nvSpPr>
              <p:cNvPr name="TextBox 22" id="22"/>
              <p:cNvSpPr txBox="true"/>
              <p:nvPr/>
            </p:nvSpPr>
            <p:spPr>
              <a:xfrm>
                <a:off x="0" y="-133350"/>
                <a:ext cx="1882746" cy="938798"/>
              </a:xfrm>
              <a:prstGeom prst="rect">
                <a:avLst/>
              </a:prstGeom>
            </p:spPr>
            <p:txBody>
              <a:bodyPr anchor="ctr" rtlCol="false" tIns="50800" lIns="50800" bIns="50800" rIns="50800"/>
              <a:lstStyle/>
              <a:p>
                <a:pPr algn="ctr">
                  <a:lnSpc>
                    <a:spcPts val="2879"/>
                  </a:lnSpc>
                </a:pPr>
              </a:p>
            </p:txBody>
          </p:sp>
        </p:grpSp>
        <p:grpSp>
          <p:nvGrpSpPr>
            <p:cNvPr name="Group 23" id="23"/>
            <p:cNvGrpSpPr/>
            <p:nvPr/>
          </p:nvGrpSpPr>
          <p:grpSpPr>
            <a:xfrm rot="0">
              <a:off x="223752" y="1028700"/>
              <a:ext cx="12322369" cy="11561135"/>
              <a:chOff x="0" y="0"/>
              <a:chExt cx="1792842" cy="1682087"/>
            </a:xfrm>
          </p:grpSpPr>
          <p:sp>
            <p:nvSpPr>
              <p:cNvPr name="Freeform 24" id="24"/>
              <p:cNvSpPr/>
              <p:nvPr/>
            </p:nvSpPr>
            <p:spPr>
              <a:xfrm flipH="false" flipV="false" rot="0">
                <a:off x="0" y="0"/>
                <a:ext cx="1792842" cy="1682087"/>
              </a:xfrm>
              <a:custGeom>
                <a:avLst/>
                <a:gdLst/>
                <a:ahLst/>
                <a:cxnLst/>
                <a:rect r="r" b="b" t="t" l="l"/>
                <a:pathLst>
                  <a:path h="1682087" w="1792842">
                    <a:moveTo>
                      <a:pt x="20105" y="0"/>
                    </a:moveTo>
                    <a:lnTo>
                      <a:pt x="1772737" y="0"/>
                    </a:lnTo>
                    <a:cubicBezTo>
                      <a:pt x="1778070" y="0"/>
                      <a:pt x="1783183" y="2118"/>
                      <a:pt x="1786954" y="5889"/>
                    </a:cubicBezTo>
                    <a:cubicBezTo>
                      <a:pt x="1790724" y="9659"/>
                      <a:pt x="1792842" y="14773"/>
                      <a:pt x="1792842" y="20105"/>
                    </a:cubicBezTo>
                    <a:lnTo>
                      <a:pt x="1792842" y="1661982"/>
                    </a:lnTo>
                    <a:cubicBezTo>
                      <a:pt x="1792842" y="1667314"/>
                      <a:pt x="1790724" y="1672428"/>
                      <a:pt x="1786954" y="1676198"/>
                    </a:cubicBezTo>
                    <a:cubicBezTo>
                      <a:pt x="1783183" y="1679968"/>
                      <a:pt x="1778070" y="1682087"/>
                      <a:pt x="1772737" y="1682087"/>
                    </a:cubicBezTo>
                    <a:lnTo>
                      <a:pt x="20105" y="1682087"/>
                    </a:lnTo>
                    <a:cubicBezTo>
                      <a:pt x="14773" y="1682087"/>
                      <a:pt x="9659" y="1679968"/>
                      <a:pt x="5889" y="1676198"/>
                    </a:cubicBezTo>
                    <a:cubicBezTo>
                      <a:pt x="2118" y="1672428"/>
                      <a:pt x="0" y="1667314"/>
                      <a:pt x="0" y="1661982"/>
                    </a:cubicBezTo>
                    <a:lnTo>
                      <a:pt x="0" y="20105"/>
                    </a:lnTo>
                    <a:cubicBezTo>
                      <a:pt x="0" y="14773"/>
                      <a:pt x="2118" y="9659"/>
                      <a:pt x="5889" y="5889"/>
                    </a:cubicBezTo>
                    <a:cubicBezTo>
                      <a:pt x="9659" y="2118"/>
                      <a:pt x="14773" y="0"/>
                      <a:pt x="20105" y="0"/>
                    </a:cubicBezTo>
                    <a:close/>
                  </a:path>
                </a:pathLst>
              </a:custGeom>
              <a:solidFill>
                <a:srgbClr val="CCCCCC"/>
              </a:solidFill>
              <a:ln cap="rnd">
                <a:noFill/>
                <a:prstDash val="solid"/>
                <a:round/>
              </a:ln>
            </p:spPr>
          </p:sp>
          <p:sp>
            <p:nvSpPr>
              <p:cNvPr name="TextBox 25" id="25"/>
              <p:cNvSpPr txBox="true"/>
              <p:nvPr/>
            </p:nvSpPr>
            <p:spPr>
              <a:xfrm>
                <a:off x="0" y="-28575"/>
                <a:ext cx="1792842" cy="1710662"/>
              </a:xfrm>
              <a:prstGeom prst="rect">
                <a:avLst/>
              </a:prstGeom>
            </p:spPr>
            <p:txBody>
              <a:bodyPr anchor="ctr" rtlCol="false" tIns="50800" lIns="50800" bIns="50800" rIns="50800"/>
              <a:lstStyle/>
              <a:p>
                <a:pPr algn="ctr">
                  <a:lnSpc>
                    <a:spcPts val="2000"/>
                  </a:lnSpc>
                </a:pPr>
              </a:p>
            </p:txBody>
          </p:sp>
        </p:grpSp>
        <p:sp>
          <p:nvSpPr>
            <p:cNvPr name="AutoShape 26" id="26"/>
            <p:cNvSpPr/>
            <p:nvPr/>
          </p:nvSpPr>
          <p:spPr>
            <a:xfrm>
              <a:off x="1284656" y="3897441"/>
              <a:ext cx="10060517" cy="0"/>
            </a:xfrm>
            <a:prstGeom prst="line">
              <a:avLst/>
            </a:prstGeom>
            <a:ln cap="rnd" w="38100">
              <a:solidFill>
                <a:srgbClr val="FFFFFF"/>
              </a:solidFill>
              <a:prstDash val="solid"/>
              <a:headEnd type="none" len="sm" w="sm"/>
              <a:tailEnd type="none" len="sm" w="sm"/>
            </a:ln>
          </p:spPr>
        </p:sp>
        <p:sp>
          <p:nvSpPr>
            <p:cNvPr name="TextBox 27" id="27"/>
            <p:cNvSpPr txBox="true"/>
            <p:nvPr/>
          </p:nvSpPr>
          <p:spPr>
            <a:xfrm rot="0">
              <a:off x="524773" y="4112559"/>
              <a:ext cx="5111913" cy="8179987"/>
            </a:xfrm>
            <a:prstGeom prst="rect">
              <a:avLst/>
            </a:prstGeom>
          </p:spPr>
          <p:txBody>
            <a:bodyPr anchor="t" rtlCol="false" tIns="0" lIns="0" bIns="0" rIns="0">
              <a:spAutoFit/>
            </a:bodyPr>
            <a:lstStyle/>
            <a:p>
              <a:pPr marL="494634" indent="-247317" lvl="1">
                <a:lnSpc>
                  <a:spcPts val="5498"/>
                </a:lnSpc>
                <a:buFont typeface="Arial"/>
                <a:buChar char="•"/>
              </a:pPr>
              <a:r>
                <a:rPr lang="en-US" sz="2291" spc="114">
                  <a:solidFill>
                    <a:srgbClr val="000000"/>
                  </a:solidFill>
                  <a:latin typeface="Canva Sans 1"/>
                </a:rPr>
                <a:t>Current Loan Amount</a:t>
              </a:r>
            </a:p>
            <a:p>
              <a:pPr marL="494634" indent="-247317" lvl="1">
                <a:lnSpc>
                  <a:spcPts val="5498"/>
                </a:lnSpc>
                <a:buFont typeface="Arial"/>
                <a:buChar char="•"/>
              </a:pPr>
              <a:r>
                <a:rPr lang="en-US" sz="2291" spc="114">
                  <a:solidFill>
                    <a:srgbClr val="000000"/>
                  </a:solidFill>
                  <a:latin typeface="Canva Sans 1"/>
                </a:rPr>
                <a:t>Credit Score</a:t>
              </a:r>
            </a:p>
            <a:p>
              <a:pPr marL="494634" indent="-247317" lvl="1">
                <a:lnSpc>
                  <a:spcPts val="5498"/>
                </a:lnSpc>
                <a:buFont typeface="Arial"/>
                <a:buChar char="•"/>
              </a:pPr>
              <a:r>
                <a:rPr lang="en-US" sz="2291" spc="114">
                  <a:solidFill>
                    <a:srgbClr val="000000"/>
                  </a:solidFill>
                  <a:latin typeface="Canva Sans 1"/>
                </a:rPr>
                <a:t>Annual Income</a:t>
              </a:r>
            </a:p>
            <a:p>
              <a:pPr marL="494634" indent="-247317" lvl="1">
                <a:lnSpc>
                  <a:spcPts val="5498"/>
                </a:lnSpc>
                <a:buFont typeface="Arial"/>
                <a:buChar char="•"/>
              </a:pPr>
              <a:r>
                <a:rPr lang="en-US" sz="2291" spc="114">
                  <a:solidFill>
                    <a:srgbClr val="000000"/>
                  </a:solidFill>
                  <a:latin typeface="Canva Sans 1"/>
                </a:rPr>
                <a:t>Years in current job</a:t>
              </a:r>
            </a:p>
            <a:p>
              <a:pPr marL="494634" indent="-247317" lvl="1">
                <a:lnSpc>
                  <a:spcPts val="5498"/>
                </a:lnSpc>
                <a:buFont typeface="Arial"/>
                <a:buChar char="•"/>
              </a:pPr>
              <a:r>
                <a:rPr lang="en-US" sz="2291" spc="114">
                  <a:solidFill>
                    <a:srgbClr val="000000"/>
                  </a:solidFill>
                  <a:latin typeface="Canva Sans 1"/>
                </a:rPr>
                <a:t>Monthly Debt</a:t>
              </a:r>
            </a:p>
            <a:p>
              <a:pPr marL="494634" indent="-247317" lvl="1">
                <a:lnSpc>
                  <a:spcPts val="5498"/>
                </a:lnSpc>
                <a:buFont typeface="Arial"/>
                <a:buChar char="•"/>
              </a:pPr>
              <a:r>
                <a:rPr lang="en-US" sz="2291" spc="114">
                  <a:solidFill>
                    <a:srgbClr val="000000"/>
                  </a:solidFill>
                  <a:latin typeface="Canva Sans 1"/>
                </a:rPr>
                <a:t>Years of credit history</a:t>
              </a:r>
            </a:p>
            <a:p>
              <a:pPr marL="494634" indent="-247317" lvl="1">
                <a:lnSpc>
                  <a:spcPts val="5498"/>
                </a:lnSpc>
                <a:buFont typeface="Arial"/>
                <a:buChar char="•"/>
              </a:pPr>
              <a:r>
                <a:rPr lang="en-US" sz="2291" spc="114">
                  <a:solidFill>
                    <a:srgbClr val="000000"/>
                  </a:solidFill>
                  <a:latin typeface="Canva Sans 1"/>
                </a:rPr>
                <a:t>Current Credit Balance</a:t>
              </a:r>
            </a:p>
          </p:txBody>
        </p:sp>
        <p:sp>
          <p:nvSpPr>
            <p:cNvPr name="TextBox 28" id="28"/>
            <p:cNvSpPr txBox="true"/>
            <p:nvPr/>
          </p:nvSpPr>
          <p:spPr>
            <a:xfrm rot="0">
              <a:off x="1329629" y="1406374"/>
              <a:ext cx="10110614" cy="2402618"/>
            </a:xfrm>
            <a:prstGeom prst="rect">
              <a:avLst/>
            </a:prstGeom>
          </p:spPr>
          <p:txBody>
            <a:bodyPr anchor="t" rtlCol="false" tIns="0" lIns="0" bIns="0" rIns="0">
              <a:spAutoFit/>
            </a:bodyPr>
            <a:lstStyle/>
            <a:p>
              <a:pPr algn="ctr" marL="0" indent="0" lvl="0">
                <a:lnSpc>
                  <a:spcPts val="6818"/>
                </a:lnSpc>
              </a:pPr>
              <a:r>
                <a:rPr lang="en-US" sz="6818">
                  <a:solidFill>
                    <a:srgbClr val="000000"/>
                  </a:solidFill>
                  <a:latin typeface="Canva Sans 1 Bold"/>
                </a:rPr>
                <a:t>Numerical Features</a:t>
              </a:r>
            </a:p>
          </p:txBody>
        </p:sp>
        <p:sp>
          <p:nvSpPr>
            <p:cNvPr name="TextBox 29" id="29"/>
            <p:cNvSpPr txBox="true"/>
            <p:nvPr/>
          </p:nvSpPr>
          <p:spPr>
            <a:xfrm rot="0">
              <a:off x="6024208" y="4112559"/>
              <a:ext cx="6161184" cy="8173637"/>
            </a:xfrm>
            <a:prstGeom prst="rect">
              <a:avLst/>
            </a:prstGeom>
          </p:spPr>
          <p:txBody>
            <a:bodyPr anchor="t" rtlCol="false" tIns="0" lIns="0" bIns="0" rIns="0">
              <a:spAutoFit/>
            </a:bodyPr>
            <a:lstStyle/>
            <a:p>
              <a:pPr marL="494634" indent="-247317" lvl="1">
                <a:lnSpc>
                  <a:spcPts val="5498"/>
                </a:lnSpc>
                <a:buFont typeface="Arial"/>
                <a:buChar char="•"/>
              </a:pPr>
              <a:r>
                <a:rPr lang="en-US" sz="2291" spc="114">
                  <a:solidFill>
                    <a:srgbClr val="000000"/>
                  </a:solidFill>
                  <a:latin typeface="Canva Sans 1"/>
                </a:rPr>
                <a:t>Months since last delinquent</a:t>
              </a:r>
            </a:p>
            <a:p>
              <a:pPr marL="494634" indent="-247317" lvl="1">
                <a:lnSpc>
                  <a:spcPts val="5498"/>
                </a:lnSpc>
                <a:buFont typeface="Arial"/>
                <a:buChar char="•"/>
              </a:pPr>
              <a:r>
                <a:rPr lang="en-US" sz="2291" spc="114">
                  <a:solidFill>
                    <a:srgbClr val="000000"/>
                  </a:solidFill>
                  <a:latin typeface="Canva Sans 1"/>
                </a:rPr>
                <a:t>Number of Open Accounts</a:t>
              </a:r>
            </a:p>
            <a:p>
              <a:pPr marL="494634" indent="-247317" lvl="1">
                <a:lnSpc>
                  <a:spcPts val="5498"/>
                </a:lnSpc>
                <a:buFont typeface="Arial"/>
                <a:buChar char="•"/>
              </a:pPr>
              <a:r>
                <a:rPr lang="en-US" sz="2291" spc="114">
                  <a:solidFill>
                    <a:srgbClr val="000000"/>
                  </a:solidFill>
                  <a:latin typeface="Canva Sans 1"/>
                </a:rPr>
                <a:t>Number of Credit Problems</a:t>
              </a:r>
            </a:p>
            <a:p>
              <a:pPr marL="494634" indent="-247317" lvl="1">
                <a:lnSpc>
                  <a:spcPts val="5498"/>
                </a:lnSpc>
                <a:buFont typeface="Arial"/>
                <a:buChar char="•"/>
              </a:pPr>
              <a:r>
                <a:rPr lang="en-US" sz="2291" spc="114">
                  <a:solidFill>
                    <a:srgbClr val="000000"/>
                  </a:solidFill>
                  <a:latin typeface="Canva Sans 1"/>
                </a:rPr>
                <a:t>Maximum Open Credit</a:t>
              </a:r>
            </a:p>
            <a:p>
              <a:pPr marL="494634" indent="-247317" lvl="1">
                <a:lnSpc>
                  <a:spcPts val="5498"/>
                </a:lnSpc>
                <a:buFont typeface="Arial"/>
                <a:buChar char="•"/>
              </a:pPr>
              <a:r>
                <a:rPr lang="en-US" sz="2291" spc="114">
                  <a:solidFill>
                    <a:srgbClr val="000000"/>
                  </a:solidFill>
                  <a:latin typeface="Canva Sans 1"/>
                </a:rPr>
                <a:t>Bankruptcies </a:t>
              </a:r>
            </a:p>
            <a:p>
              <a:pPr marL="494634" indent="-247317" lvl="1">
                <a:lnSpc>
                  <a:spcPts val="5498"/>
                </a:lnSpc>
                <a:buFont typeface="Arial"/>
                <a:buChar char="•"/>
              </a:pPr>
              <a:r>
                <a:rPr lang="en-US" sz="2291" spc="114">
                  <a:solidFill>
                    <a:srgbClr val="000000"/>
                  </a:solidFill>
                  <a:latin typeface="Canva Sans 1"/>
                </a:rPr>
                <a:t>Tax Liens</a:t>
              </a:r>
            </a:p>
            <a:p>
              <a:pPr>
                <a:lnSpc>
                  <a:spcPts val="5498"/>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a:off x="0" y="1292671"/>
            <a:ext cx="8347436" cy="0"/>
          </a:xfrm>
          <a:prstGeom prst="line">
            <a:avLst/>
          </a:prstGeom>
          <a:ln cap="flat" w="76200">
            <a:solidFill>
              <a:srgbClr val="223289"/>
            </a:solidFill>
            <a:prstDash val="solid"/>
            <a:headEnd type="none" len="sm" w="sm"/>
            <a:tailEnd type="none" len="sm" w="sm"/>
          </a:ln>
        </p:spPr>
      </p:sp>
      <p:sp>
        <p:nvSpPr>
          <p:cNvPr name="TextBox 3" id="3"/>
          <p:cNvSpPr txBox="true"/>
          <p:nvPr/>
        </p:nvSpPr>
        <p:spPr>
          <a:xfrm rot="0">
            <a:off x="229994" y="470346"/>
            <a:ext cx="6899678"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DEFINITIONS</a:t>
            </a:r>
          </a:p>
        </p:txBody>
      </p:sp>
      <p:sp>
        <p:nvSpPr>
          <p:cNvPr name="TextBox 4" id="4"/>
          <p:cNvSpPr txBox="true"/>
          <p:nvPr/>
        </p:nvSpPr>
        <p:spPr>
          <a:xfrm rot="0">
            <a:off x="229994" y="1965069"/>
            <a:ext cx="18058006" cy="8407559"/>
          </a:xfrm>
          <a:prstGeom prst="rect">
            <a:avLst/>
          </a:prstGeom>
        </p:spPr>
        <p:txBody>
          <a:bodyPr anchor="t" rtlCol="false" tIns="0" lIns="0" bIns="0" rIns="0">
            <a:spAutoFit/>
          </a:bodyPr>
          <a:lstStyle/>
          <a:p>
            <a:pPr>
              <a:lnSpc>
                <a:spcPts val="4759"/>
              </a:lnSpc>
            </a:pPr>
          </a:p>
          <a:p>
            <a:pPr marL="734059" indent="-367030" lvl="1">
              <a:lnSpc>
                <a:spcPts val="4759"/>
              </a:lnSpc>
              <a:buFont typeface="Arial"/>
              <a:buChar char="•"/>
            </a:pPr>
            <a:r>
              <a:rPr lang="en-US" sz="3399">
                <a:solidFill>
                  <a:srgbClr val="223289"/>
                </a:solidFill>
                <a:latin typeface="Canva Sans 1 Bold"/>
              </a:rPr>
              <a:t>Loan ID: </a:t>
            </a:r>
            <a:r>
              <a:rPr lang="en-US" sz="3399">
                <a:solidFill>
                  <a:srgbClr val="223289"/>
                </a:solidFill>
                <a:latin typeface="Canva Sans 1"/>
              </a:rPr>
              <a:t>Unique identifier for each loan application.</a:t>
            </a:r>
          </a:p>
          <a:p>
            <a:pPr marL="734059" indent="-367030" lvl="1">
              <a:lnSpc>
                <a:spcPts val="4759"/>
              </a:lnSpc>
              <a:buFont typeface="Arial"/>
              <a:buChar char="•"/>
            </a:pPr>
            <a:r>
              <a:rPr lang="en-US" sz="3399">
                <a:solidFill>
                  <a:srgbClr val="223289"/>
                </a:solidFill>
                <a:latin typeface="Canva Sans 1 Bold"/>
              </a:rPr>
              <a:t>Loan Status:</a:t>
            </a:r>
            <a:r>
              <a:rPr lang="en-US" sz="3399">
                <a:solidFill>
                  <a:srgbClr val="223289"/>
                </a:solidFill>
                <a:latin typeface="Canva Sans 1"/>
              </a:rPr>
              <a:t> Indicates whether the loan is in default or not.</a:t>
            </a:r>
          </a:p>
          <a:p>
            <a:pPr marL="734059" indent="-367030" lvl="1">
              <a:lnSpc>
                <a:spcPts val="4759"/>
              </a:lnSpc>
              <a:buFont typeface="Arial"/>
              <a:buChar char="•"/>
            </a:pPr>
            <a:r>
              <a:rPr lang="en-US" sz="3399">
                <a:solidFill>
                  <a:srgbClr val="223289"/>
                </a:solidFill>
                <a:latin typeface="Canva Sans 1 Bold"/>
              </a:rPr>
              <a:t>Current Loan Amount:</a:t>
            </a:r>
            <a:r>
              <a:rPr lang="en-US" sz="3399">
                <a:solidFill>
                  <a:srgbClr val="223289"/>
                </a:solidFill>
                <a:latin typeface="Canva Sans 1"/>
              </a:rPr>
              <a:t> Amount of the current loan.</a:t>
            </a:r>
          </a:p>
          <a:p>
            <a:pPr marL="734059" indent="-367030" lvl="1">
              <a:lnSpc>
                <a:spcPts val="4759"/>
              </a:lnSpc>
              <a:buFont typeface="Arial"/>
              <a:buChar char="•"/>
            </a:pPr>
            <a:r>
              <a:rPr lang="en-US" sz="3399">
                <a:solidFill>
                  <a:srgbClr val="223289"/>
                </a:solidFill>
                <a:latin typeface="Canva Sans 1 Bold"/>
              </a:rPr>
              <a:t>Term: </a:t>
            </a:r>
            <a:r>
              <a:rPr lang="en-US" sz="3399">
                <a:solidFill>
                  <a:srgbClr val="223289"/>
                </a:solidFill>
                <a:latin typeface="Canva Sans 1"/>
              </a:rPr>
              <a:t>Duration of the loan (e.g., short-term, long-term).</a:t>
            </a:r>
          </a:p>
          <a:p>
            <a:pPr marL="734059" indent="-367030" lvl="1">
              <a:lnSpc>
                <a:spcPts val="4759"/>
              </a:lnSpc>
              <a:buFont typeface="Arial"/>
              <a:buChar char="•"/>
            </a:pPr>
            <a:r>
              <a:rPr lang="en-US" sz="3399">
                <a:solidFill>
                  <a:srgbClr val="223289"/>
                </a:solidFill>
                <a:latin typeface="Canva Sans 1 Bold"/>
              </a:rPr>
              <a:t>Credit Score:</a:t>
            </a:r>
            <a:r>
              <a:rPr lang="en-US" sz="3399">
                <a:solidFill>
                  <a:srgbClr val="223289"/>
                </a:solidFill>
                <a:latin typeface="Canva Sans 1"/>
              </a:rPr>
              <a:t> Numerical representation of the borrower's creditworthiness.</a:t>
            </a:r>
          </a:p>
          <a:p>
            <a:pPr marL="734059" indent="-367030" lvl="1">
              <a:lnSpc>
                <a:spcPts val="4759"/>
              </a:lnSpc>
              <a:buFont typeface="Arial"/>
              <a:buChar char="•"/>
            </a:pPr>
            <a:r>
              <a:rPr lang="en-US" sz="3399">
                <a:solidFill>
                  <a:srgbClr val="223289"/>
                </a:solidFill>
                <a:latin typeface="Canva Sans 1 Bold"/>
              </a:rPr>
              <a:t>Annual Income: </a:t>
            </a:r>
            <a:r>
              <a:rPr lang="en-US" sz="3399">
                <a:solidFill>
                  <a:srgbClr val="223289"/>
                </a:solidFill>
                <a:latin typeface="Canva Sans 1"/>
              </a:rPr>
              <a:t>Total income earned by the borrower annually.</a:t>
            </a:r>
          </a:p>
          <a:p>
            <a:pPr marL="734059" indent="-367030" lvl="1">
              <a:lnSpc>
                <a:spcPts val="4759"/>
              </a:lnSpc>
              <a:buFont typeface="Arial"/>
              <a:buChar char="•"/>
            </a:pPr>
            <a:r>
              <a:rPr lang="en-US" sz="3399">
                <a:solidFill>
                  <a:srgbClr val="223289"/>
                </a:solidFill>
                <a:latin typeface="Canva Sans 1 Bold"/>
              </a:rPr>
              <a:t>Years in current job:</a:t>
            </a:r>
            <a:r>
              <a:rPr lang="en-US" sz="3399">
                <a:solidFill>
                  <a:srgbClr val="223289"/>
                </a:solidFill>
                <a:latin typeface="Canva Sans 1"/>
              </a:rPr>
              <a:t> </a:t>
            </a:r>
            <a:r>
              <a:rPr lang="en-US" sz="3399">
                <a:solidFill>
                  <a:srgbClr val="223289"/>
                </a:solidFill>
                <a:latin typeface="Canva Sans 1"/>
              </a:rPr>
              <a:t>Number of years the borrower has been in their current job.</a:t>
            </a:r>
          </a:p>
          <a:p>
            <a:pPr marL="734059" indent="-367030" lvl="1">
              <a:lnSpc>
                <a:spcPts val="4759"/>
              </a:lnSpc>
              <a:buFont typeface="Arial"/>
              <a:buChar char="•"/>
            </a:pPr>
            <a:r>
              <a:rPr lang="en-US" sz="3399">
                <a:solidFill>
                  <a:srgbClr val="223289"/>
                </a:solidFill>
                <a:latin typeface="Canva Sans 1 Bold"/>
              </a:rPr>
              <a:t>Home Ownership: </a:t>
            </a:r>
            <a:r>
              <a:rPr lang="en-US" sz="3399">
                <a:solidFill>
                  <a:srgbClr val="223289"/>
                </a:solidFill>
                <a:latin typeface="Canva Sans 1"/>
              </a:rPr>
              <a:t>Type of home ownership (e.g., own home, rent, mortgage).</a:t>
            </a:r>
          </a:p>
          <a:p>
            <a:pPr marL="734059" indent="-367030" lvl="1">
              <a:lnSpc>
                <a:spcPts val="4759"/>
              </a:lnSpc>
              <a:buFont typeface="Arial"/>
              <a:buChar char="•"/>
            </a:pPr>
            <a:r>
              <a:rPr lang="en-US" sz="3399">
                <a:solidFill>
                  <a:srgbClr val="223289"/>
                </a:solidFill>
                <a:latin typeface="Canva Sans 1 Bold"/>
              </a:rPr>
              <a:t>Purpose:</a:t>
            </a:r>
            <a:r>
              <a:rPr lang="en-US" sz="3399">
                <a:solidFill>
                  <a:srgbClr val="223289"/>
                </a:solidFill>
                <a:latin typeface="Canva Sans 1"/>
              </a:rPr>
              <a:t> Reason for taking out the loan.</a:t>
            </a:r>
          </a:p>
          <a:p>
            <a:pPr marL="734059" indent="-367030" lvl="1">
              <a:lnSpc>
                <a:spcPts val="4759"/>
              </a:lnSpc>
              <a:buFont typeface="Arial"/>
              <a:buChar char="•"/>
            </a:pPr>
            <a:r>
              <a:rPr lang="en-US" sz="3399">
                <a:solidFill>
                  <a:srgbClr val="223289"/>
                </a:solidFill>
                <a:latin typeface="Canva Sans 1 Bold"/>
              </a:rPr>
              <a:t>Monthly Debt: </a:t>
            </a:r>
            <a:r>
              <a:rPr lang="en-US" sz="3399">
                <a:solidFill>
                  <a:srgbClr val="223289"/>
                </a:solidFill>
                <a:latin typeface="Canva Sans 1"/>
              </a:rPr>
              <a:t>Total monthly debt payments made by the borrower.</a:t>
            </a:r>
          </a:p>
          <a:p>
            <a:pPr marL="734059" indent="-367030" lvl="1">
              <a:lnSpc>
                <a:spcPts val="4759"/>
              </a:lnSpc>
              <a:buFont typeface="Arial"/>
              <a:buChar char="•"/>
            </a:pPr>
            <a:r>
              <a:rPr lang="en-US" sz="3399">
                <a:solidFill>
                  <a:srgbClr val="223289"/>
                </a:solidFill>
                <a:latin typeface="Canva Sans 1 Bold"/>
              </a:rPr>
              <a:t>Years of Credit History: </a:t>
            </a:r>
            <a:r>
              <a:rPr lang="en-US" sz="3399">
                <a:solidFill>
                  <a:srgbClr val="223289"/>
                </a:solidFill>
                <a:latin typeface="Canva Sans 1"/>
              </a:rPr>
              <a:t>Number of years since the borrower's first credit account was opened.</a:t>
            </a:r>
          </a:p>
          <a:p>
            <a:pPr>
              <a:lnSpc>
                <a:spcPts val="4759"/>
              </a:lnSpc>
            </a:pPr>
          </a:p>
        </p:txBody>
      </p:sp>
      <p:sp>
        <p:nvSpPr>
          <p:cNvPr name="Freeform 5" id="5"/>
          <p:cNvSpPr/>
          <p:nvPr/>
        </p:nvSpPr>
        <p:spPr>
          <a:xfrm flipH="false" flipV="false" rot="-1813865">
            <a:off x="13795611" y="-1696594"/>
            <a:ext cx="6228415" cy="3714400"/>
          </a:xfrm>
          <a:custGeom>
            <a:avLst/>
            <a:gdLst/>
            <a:ahLst/>
            <a:cxnLst/>
            <a:rect r="r" b="b" t="t" l="l"/>
            <a:pathLst>
              <a:path h="3714400" w="6228415">
                <a:moveTo>
                  <a:pt x="0" y="0"/>
                </a:moveTo>
                <a:lnTo>
                  <a:pt x="6228415" y="0"/>
                </a:lnTo>
                <a:lnTo>
                  <a:pt x="6228415" y="3714400"/>
                </a:lnTo>
                <a:lnTo>
                  <a:pt x="0" y="3714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229994" y="2119977"/>
            <a:ext cx="18058006" cy="5997734"/>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23289"/>
                </a:solidFill>
                <a:latin typeface="Canva Sans 1 Bold"/>
              </a:rPr>
              <a:t>Months since last delinquent:</a:t>
            </a:r>
            <a:r>
              <a:rPr lang="en-US" sz="3399">
                <a:solidFill>
                  <a:srgbClr val="223289"/>
                </a:solidFill>
                <a:latin typeface="Canva Sans 1"/>
              </a:rPr>
              <a:t> Number of months since the borrower's last delinquency.</a:t>
            </a:r>
          </a:p>
          <a:p>
            <a:pPr marL="734059" indent="-367030" lvl="1">
              <a:lnSpc>
                <a:spcPts val="4759"/>
              </a:lnSpc>
              <a:buFont typeface="Arial"/>
              <a:buChar char="•"/>
            </a:pPr>
            <a:r>
              <a:rPr lang="en-US" sz="3399">
                <a:solidFill>
                  <a:srgbClr val="223289"/>
                </a:solidFill>
                <a:latin typeface="Canva Sans 1 Bold"/>
              </a:rPr>
              <a:t>Number of Open Accounts:</a:t>
            </a:r>
            <a:r>
              <a:rPr lang="en-US" sz="3399">
                <a:solidFill>
                  <a:srgbClr val="223289"/>
                </a:solidFill>
                <a:latin typeface="Canva Sans 1"/>
              </a:rPr>
              <a:t> Total number of open credit accounts.</a:t>
            </a:r>
          </a:p>
          <a:p>
            <a:pPr marL="734059" indent="-367030" lvl="1">
              <a:lnSpc>
                <a:spcPts val="4759"/>
              </a:lnSpc>
              <a:buFont typeface="Arial"/>
              <a:buChar char="•"/>
            </a:pPr>
            <a:r>
              <a:rPr lang="en-US" sz="3399">
                <a:solidFill>
                  <a:srgbClr val="223289"/>
                </a:solidFill>
                <a:latin typeface="Canva Sans 1 Bold"/>
              </a:rPr>
              <a:t>Number of Credit Problems: </a:t>
            </a:r>
            <a:r>
              <a:rPr lang="en-US" sz="3399">
                <a:solidFill>
                  <a:srgbClr val="223289"/>
                </a:solidFill>
                <a:latin typeface="Canva Sans 1"/>
              </a:rPr>
              <a:t>Total number of credit problems reported by the borrower.</a:t>
            </a:r>
          </a:p>
          <a:p>
            <a:pPr marL="734059" indent="-367030" lvl="1">
              <a:lnSpc>
                <a:spcPts val="4759"/>
              </a:lnSpc>
              <a:buFont typeface="Arial"/>
              <a:buChar char="•"/>
            </a:pPr>
            <a:r>
              <a:rPr lang="en-US" sz="3399">
                <a:solidFill>
                  <a:srgbClr val="223289"/>
                </a:solidFill>
                <a:latin typeface="Canva Sans 1 Bold"/>
              </a:rPr>
              <a:t>Current Credit Balance: </a:t>
            </a:r>
            <a:r>
              <a:rPr lang="en-US" sz="3399">
                <a:solidFill>
                  <a:srgbClr val="223289"/>
                </a:solidFill>
                <a:latin typeface="Canva Sans 1"/>
              </a:rPr>
              <a:t>Total amount of outstanding debt owed by the borrower.</a:t>
            </a:r>
          </a:p>
          <a:p>
            <a:pPr marL="734059" indent="-367030" lvl="1">
              <a:lnSpc>
                <a:spcPts val="4759"/>
              </a:lnSpc>
              <a:buFont typeface="Arial"/>
              <a:buChar char="•"/>
            </a:pPr>
            <a:r>
              <a:rPr lang="en-US" sz="3399">
                <a:solidFill>
                  <a:srgbClr val="223289"/>
                </a:solidFill>
                <a:latin typeface="Canva Sans 1 Bold"/>
              </a:rPr>
              <a:t>Maximum Open Credit:</a:t>
            </a:r>
            <a:r>
              <a:rPr lang="en-US" sz="3399">
                <a:solidFill>
                  <a:srgbClr val="223289"/>
                </a:solidFill>
                <a:latin typeface="Canva Sans 1"/>
              </a:rPr>
              <a:t> Maximum amount of credit extended to the borrower.</a:t>
            </a:r>
          </a:p>
          <a:p>
            <a:pPr marL="734059" indent="-367030" lvl="1">
              <a:lnSpc>
                <a:spcPts val="4759"/>
              </a:lnSpc>
              <a:buFont typeface="Arial"/>
              <a:buChar char="•"/>
            </a:pPr>
            <a:r>
              <a:rPr lang="en-US" sz="3399">
                <a:solidFill>
                  <a:srgbClr val="223289"/>
                </a:solidFill>
                <a:latin typeface="Canva Sans 1 Bold"/>
              </a:rPr>
              <a:t>Bankruptcies:</a:t>
            </a:r>
            <a:r>
              <a:rPr lang="en-US" sz="3399">
                <a:solidFill>
                  <a:srgbClr val="223289"/>
                </a:solidFill>
                <a:latin typeface="Canva Sans 1"/>
              </a:rPr>
              <a:t> Number of bankruptcies reported by the borrower.</a:t>
            </a:r>
          </a:p>
          <a:p>
            <a:pPr marL="734059" indent="-367030" lvl="1">
              <a:lnSpc>
                <a:spcPts val="4759"/>
              </a:lnSpc>
              <a:buFont typeface="Arial"/>
              <a:buChar char="•"/>
            </a:pPr>
            <a:r>
              <a:rPr lang="en-US" sz="3399">
                <a:solidFill>
                  <a:srgbClr val="223289"/>
                </a:solidFill>
                <a:latin typeface="Canva Sans 1 Bold"/>
              </a:rPr>
              <a:t>Tax Liens:</a:t>
            </a:r>
            <a:r>
              <a:rPr lang="en-US" sz="3399">
                <a:solidFill>
                  <a:srgbClr val="223289"/>
                </a:solidFill>
                <a:latin typeface="Canva Sans 1"/>
              </a:rPr>
              <a:t> Number of tax liens reported by the borrower.</a:t>
            </a:r>
          </a:p>
          <a:p>
            <a:pPr>
              <a:lnSpc>
                <a:spcPts val="4759"/>
              </a:lnSpc>
            </a:pPr>
          </a:p>
        </p:txBody>
      </p:sp>
      <p:sp>
        <p:nvSpPr>
          <p:cNvPr name="Freeform 3" id="3"/>
          <p:cNvSpPr/>
          <p:nvPr/>
        </p:nvSpPr>
        <p:spPr>
          <a:xfrm flipH="false" flipV="false" rot="-1813865">
            <a:off x="13795611" y="-1696594"/>
            <a:ext cx="6228415" cy="3714400"/>
          </a:xfrm>
          <a:custGeom>
            <a:avLst/>
            <a:gdLst/>
            <a:ahLst/>
            <a:cxnLst/>
            <a:rect r="r" b="b" t="t" l="l"/>
            <a:pathLst>
              <a:path h="3714400" w="6228415">
                <a:moveTo>
                  <a:pt x="0" y="0"/>
                </a:moveTo>
                <a:lnTo>
                  <a:pt x="6228415" y="0"/>
                </a:lnTo>
                <a:lnTo>
                  <a:pt x="6228415" y="3714400"/>
                </a:lnTo>
                <a:lnTo>
                  <a:pt x="0" y="3714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H="true">
            <a:off x="0" y="1292671"/>
            <a:ext cx="8347436" cy="0"/>
          </a:xfrm>
          <a:prstGeom prst="line">
            <a:avLst/>
          </a:prstGeom>
          <a:ln cap="flat" w="76200">
            <a:solidFill>
              <a:srgbClr val="223289"/>
            </a:solidFill>
            <a:prstDash val="solid"/>
            <a:headEnd type="none" len="sm" w="sm"/>
            <a:tailEnd type="none" len="sm" w="sm"/>
          </a:ln>
        </p:spPr>
      </p:sp>
      <p:sp>
        <p:nvSpPr>
          <p:cNvPr name="TextBox 5" id="5"/>
          <p:cNvSpPr txBox="true"/>
          <p:nvPr/>
        </p:nvSpPr>
        <p:spPr>
          <a:xfrm rot="0">
            <a:off x="229994" y="470346"/>
            <a:ext cx="6899678"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DEFINITIONS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a:off x="0" y="1292671"/>
            <a:ext cx="8347436" cy="0"/>
          </a:xfrm>
          <a:prstGeom prst="line">
            <a:avLst/>
          </a:prstGeom>
          <a:ln cap="flat" w="76200">
            <a:solidFill>
              <a:srgbClr val="223289"/>
            </a:solidFill>
            <a:prstDash val="solid"/>
            <a:headEnd type="none" len="sm" w="sm"/>
            <a:tailEnd type="none" len="sm" w="sm"/>
          </a:ln>
        </p:spPr>
      </p:sp>
      <p:graphicFrame>
        <p:nvGraphicFramePr>
          <p:cNvPr name="Table 3" id="3"/>
          <p:cNvGraphicFramePr>
            <a:graphicFrameLocks noGrp="true"/>
          </p:cNvGraphicFramePr>
          <p:nvPr/>
        </p:nvGraphicFramePr>
        <p:xfrm>
          <a:off x="413700" y="3176014"/>
          <a:ext cx="17460599" cy="6575697"/>
        </p:xfrm>
        <a:graphic>
          <a:graphicData uri="http://schemas.openxmlformats.org/drawingml/2006/table">
            <a:tbl>
              <a:tblPr/>
              <a:tblGrid>
                <a:gridCol w="1343123"/>
                <a:gridCol w="1343123"/>
                <a:gridCol w="1343123"/>
                <a:gridCol w="1343123"/>
                <a:gridCol w="1343123"/>
                <a:gridCol w="1343123"/>
                <a:gridCol w="1343123"/>
                <a:gridCol w="1343123"/>
                <a:gridCol w="1343123"/>
                <a:gridCol w="1343123"/>
                <a:gridCol w="1343123"/>
                <a:gridCol w="1444498"/>
                <a:gridCol w="1241748"/>
              </a:tblGrid>
              <a:tr h="1422718">
                <a:tc>
                  <a:txBody>
                    <a:bodyPr anchor="t" rtlCol="false"/>
                    <a:lstStyle/>
                    <a:p>
                      <a:pPr algn="ctr">
                        <a:lnSpc>
                          <a:spcPts val="2520"/>
                        </a:lnSpc>
                        <a:defRPr/>
                      </a:pP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Current Loan Amount</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Credit Score</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Annual Income</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Monthly Debt</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Years of Credit History</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Months since last delinquent</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Number of Open Accounts</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Number of Credit Problems</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Current Credit Balance</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Maximum Open Credit</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Bankruptcies</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ctr">
                        <a:lnSpc>
                          <a:spcPts val="2520"/>
                        </a:lnSpc>
                        <a:defRPr/>
                      </a:pPr>
                      <a:r>
                        <a:rPr lang="en-US" sz="1800">
                          <a:solidFill>
                            <a:srgbClr val="000000"/>
                          </a:solidFill>
                          <a:latin typeface="Canva Sans 1 Bold"/>
                        </a:rPr>
                        <a:t>Tax Liens</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r>
              <a:tr h="930563">
                <a:tc>
                  <a:txBody>
                    <a:bodyPr anchor="t" rtlCol="false"/>
                    <a:lstStyle/>
                    <a:p>
                      <a:pPr algn="ctr">
                        <a:lnSpc>
                          <a:spcPts val="2520"/>
                        </a:lnSpc>
                        <a:defRPr/>
                      </a:pPr>
                      <a:r>
                        <a:rPr lang="en-US" sz="1800">
                          <a:solidFill>
                            <a:srgbClr val="000000"/>
                          </a:solidFill>
                          <a:latin typeface="Canva Sans 1 Bold"/>
                        </a:rPr>
                        <a:t>Total Count</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l">
                        <a:lnSpc>
                          <a:spcPts val="1540"/>
                        </a:lnSpc>
                        <a:defRPr/>
                      </a:pPr>
                      <a:r>
                        <a:rPr lang="en-US" sz="1100">
                          <a:solidFill>
                            <a:srgbClr val="000000"/>
                          </a:solidFill>
                          <a:latin typeface="Canva Sans 1"/>
                        </a:rPr>
                        <a:t>1.000000e+05</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80846.000000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8.084600e+04</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100000.000000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100000.000000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46859.000000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100000.00000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100000.000000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1.000000e+05</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9.999800e+04</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99796.000000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99990.000000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r>
              <a:tr h="747758">
                <a:tc>
                  <a:txBody>
                    <a:bodyPr anchor="t" rtlCol="false"/>
                    <a:lstStyle/>
                    <a:p>
                      <a:pPr algn="ctr">
                        <a:lnSpc>
                          <a:spcPts val="2520"/>
                        </a:lnSpc>
                        <a:defRPr/>
                      </a:pPr>
                      <a:r>
                        <a:rPr lang="en-US" sz="1800">
                          <a:solidFill>
                            <a:srgbClr val="000000"/>
                          </a:solidFill>
                          <a:latin typeface="Canva Sans 1 Bold"/>
                        </a:rPr>
                        <a:t>Mean</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l">
                        <a:lnSpc>
                          <a:spcPts val="1540"/>
                        </a:lnSpc>
                        <a:defRPr/>
                      </a:pPr>
                      <a:r>
                        <a:rPr lang="en-US" sz="1100">
                          <a:solidFill>
                            <a:srgbClr val="000000"/>
                          </a:solidFill>
                          <a:latin typeface="Canva Sans 1"/>
                        </a:rPr>
                        <a:t>1.176045e+07</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1076.456089</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1.378277e+06</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18472.412336</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18.199141</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34.901321</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11.12853</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0.168310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2.946374e+05</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7.607984e+05</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0.117740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0.029313</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r>
              <a:tr h="910252">
                <a:tc>
                  <a:txBody>
                    <a:bodyPr anchor="t" rtlCol="false"/>
                    <a:lstStyle/>
                    <a:p>
                      <a:pPr algn="ctr">
                        <a:lnSpc>
                          <a:spcPts val="2520"/>
                        </a:lnSpc>
                        <a:defRPr/>
                      </a:pPr>
                      <a:r>
                        <a:rPr lang="en-US" sz="1800">
                          <a:solidFill>
                            <a:srgbClr val="000000"/>
                          </a:solidFill>
                          <a:latin typeface="Canva Sans 1 Bold"/>
                        </a:rPr>
                        <a:t>Median</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l">
                        <a:lnSpc>
                          <a:spcPts val="1540"/>
                        </a:lnSpc>
                        <a:defRPr/>
                      </a:pPr>
                      <a:endParaRPr lang="en-US" sz="1100"/>
                    </a:p>
                    <a:p>
                      <a:pPr>
                        <a:lnSpc>
                          <a:spcPts val="1540"/>
                        </a:lnSpc>
                      </a:pPr>
                      <a:r>
                        <a:rPr lang="en-US" sz="1100">
                          <a:solidFill>
                            <a:srgbClr val="000000"/>
                          </a:solidFill>
                          <a:latin typeface="Canva Sans 1"/>
                        </a:rPr>
                        <a:t>312246</a:t>
                      </a:r>
                    </a:p>
                    <a:p>
                      <a:pPr>
                        <a:lnSpc>
                          <a:spcPts val="1540"/>
                        </a:lnSpc>
                      </a:pPr>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endParaRPr lang="en-US" sz="1100"/>
                    </a:p>
                    <a:p>
                      <a:pPr>
                        <a:lnSpc>
                          <a:spcPts val="1540"/>
                        </a:lnSpc>
                      </a:pPr>
                      <a:r>
                        <a:rPr lang="en-US" sz="1100">
                          <a:solidFill>
                            <a:srgbClr val="000000"/>
                          </a:solidFill>
                          <a:latin typeface="Canva Sans 1"/>
                        </a:rPr>
                        <a:t>722</a:t>
                      </a:r>
                    </a:p>
                    <a:p>
                      <a:pPr>
                        <a:lnSpc>
                          <a:spcPts val="1540"/>
                        </a:lnSpc>
                      </a:pPr>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endParaRPr lang="en-US" sz="1100"/>
                    </a:p>
                    <a:p>
                      <a:pPr>
                        <a:lnSpc>
                          <a:spcPts val="1540"/>
                        </a:lnSpc>
                      </a:pPr>
                      <a:r>
                        <a:rPr lang="en-US" sz="1100">
                          <a:solidFill>
                            <a:srgbClr val="000000"/>
                          </a:solidFill>
                          <a:latin typeface="Canva Sans 1"/>
                        </a:rPr>
                        <a:t>1.174162e+06</a:t>
                      </a:r>
                    </a:p>
                    <a:p>
                      <a:pPr>
                        <a:lnSpc>
                          <a:spcPts val="1540"/>
                        </a:lnSpc>
                      </a:pPr>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endParaRPr lang="en-US" sz="1100"/>
                    </a:p>
                    <a:p>
                      <a:pPr>
                        <a:lnSpc>
                          <a:spcPts val="1540"/>
                        </a:lnSpc>
                      </a:pPr>
                      <a:r>
                        <a:rPr lang="en-US" sz="1100">
                          <a:solidFill>
                            <a:srgbClr val="000000"/>
                          </a:solidFill>
                          <a:latin typeface="Canva Sans 1"/>
                        </a:rPr>
                        <a:t>16237.21</a:t>
                      </a:r>
                    </a:p>
                    <a:p>
                      <a:pPr>
                        <a:lnSpc>
                          <a:spcPts val="1540"/>
                        </a:lnSpc>
                      </a:pPr>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16.9</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32</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endParaRPr lang="en-US" sz="1100"/>
                    </a:p>
                    <a:p>
                      <a:pPr>
                        <a:lnSpc>
                          <a:spcPts val="1540"/>
                        </a:lnSpc>
                      </a:pPr>
                      <a:r>
                        <a:rPr lang="en-US" sz="1100">
                          <a:solidFill>
                            <a:srgbClr val="000000"/>
                          </a:solidFill>
                          <a:latin typeface="Canva Sans 1"/>
                        </a:rPr>
                        <a:t>209817</a:t>
                      </a:r>
                    </a:p>
                    <a:p>
                      <a:pPr>
                        <a:lnSpc>
                          <a:spcPts val="1540"/>
                        </a:lnSpc>
                      </a:pPr>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endParaRPr lang="en-US" sz="1100"/>
                    </a:p>
                    <a:p>
                      <a:pPr>
                        <a:lnSpc>
                          <a:spcPts val="1540"/>
                        </a:lnSpc>
                      </a:pPr>
                      <a:r>
                        <a:rPr lang="en-US" sz="1100">
                          <a:solidFill>
                            <a:srgbClr val="000000"/>
                          </a:solidFill>
                          <a:latin typeface="Canva Sans 1"/>
                        </a:rPr>
                        <a:t>467874</a:t>
                      </a:r>
                    </a:p>
                    <a:p>
                      <a:pPr>
                        <a:lnSpc>
                          <a:spcPts val="1540"/>
                        </a:lnSpc>
                      </a:pPr>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r>
              <a:tr h="930563">
                <a:tc>
                  <a:txBody>
                    <a:bodyPr anchor="t" rtlCol="false"/>
                    <a:lstStyle/>
                    <a:p>
                      <a:pPr algn="ctr">
                        <a:lnSpc>
                          <a:spcPts val="2520"/>
                        </a:lnSpc>
                        <a:defRPr/>
                      </a:pPr>
                      <a:r>
                        <a:rPr lang="en-US" sz="1800">
                          <a:solidFill>
                            <a:srgbClr val="000000"/>
                          </a:solidFill>
                          <a:latin typeface="Canva Sans 1 Bold"/>
                        </a:rPr>
                        <a:t>Minimum</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l">
                        <a:lnSpc>
                          <a:spcPts val="1540"/>
                        </a:lnSpc>
                        <a:defRPr/>
                      </a:pPr>
                      <a:r>
                        <a:rPr lang="en-US" sz="1100">
                          <a:solidFill>
                            <a:srgbClr val="000000"/>
                          </a:solidFill>
                          <a:latin typeface="Canva Sans 1"/>
                        </a:rPr>
                        <a:t>1.080200e+04</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585.000000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7.662700e+04</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3.600000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0.000000e+00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0.000000e+00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r>
              <a:tr h="869628">
                <a:tc>
                  <a:txBody>
                    <a:bodyPr anchor="t" rtlCol="false"/>
                    <a:lstStyle/>
                    <a:p>
                      <a:pPr algn="ctr">
                        <a:lnSpc>
                          <a:spcPts val="2520"/>
                        </a:lnSpc>
                        <a:defRPr/>
                      </a:pPr>
                      <a:r>
                        <a:rPr lang="en-US" sz="1800">
                          <a:solidFill>
                            <a:srgbClr val="000000"/>
                          </a:solidFill>
                          <a:latin typeface="Canva Sans 1 Bold"/>
                        </a:rPr>
                        <a:t>Maximum</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l">
                        <a:lnSpc>
                          <a:spcPts val="1540"/>
                        </a:lnSpc>
                        <a:defRPr/>
                      </a:pPr>
                      <a:r>
                        <a:rPr lang="en-US" sz="1100">
                          <a:solidFill>
                            <a:srgbClr val="000000"/>
                          </a:solidFill>
                          <a:latin typeface="Canva Sans 1"/>
                        </a:rPr>
                        <a:t>1.000000e+08</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7510.000000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1.655574e+08</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435843.280000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70.500000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176.000000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76.00000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15.000000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3.287897e+07</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1.539738e+09</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7.000000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15.000000</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r>
              <a:tr h="764214">
                <a:tc>
                  <a:txBody>
                    <a:bodyPr anchor="t" rtlCol="false"/>
                    <a:lstStyle/>
                    <a:p>
                      <a:pPr algn="ctr">
                        <a:lnSpc>
                          <a:spcPts val="2520"/>
                        </a:lnSpc>
                        <a:defRPr/>
                      </a:pPr>
                      <a:r>
                        <a:rPr lang="en-US" sz="1800">
                          <a:solidFill>
                            <a:srgbClr val="000000"/>
                          </a:solidFill>
                          <a:latin typeface="Canva Sans 1 Bold"/>
                        </a:rPr>
                        <a:t>Standard Deviation</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CCCCCC"/>
                    </a:solidFill>
                  </a:tcPr>
                </a:tc>
                <a:tc>
                  <a:txBody>
                    <a:bodyPr anchor="t" rtlCol="false"/>
                    <a:lstStyle/>
                    <a:p>
                      <a:pPr algn="l">
                        <a:lnSpc>
                          <a:spcPts val="1540"/>
                        </a:lnSpc>
                        <a:defRPr/>
                      </a:pPr>
                      <a:r>
                        <a:rPr lang="en-US" sz="1100">
                          <a:solidFill>
                            <a:srgbClr val="000000"/>
                          </a:solidFill>
                          <a:latin typeface="Canva Sans 1"/>
                        </a:rPr>
                        <a:t>3.178394e+07</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1475.403791</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1.081360e+06</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12174.992609</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7.015324</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21.997829</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5.00987</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0.482705</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3.761709e+05</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8.384503e+06</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0.351424</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c>
                  <a:txBody>
                    <a:bodyPr anchor="t" rtlCol="false"/>
                    <a:lstStyle/>
                    <a:p>
                      <a:pPr algn="l">
                        <a:lnSpc>
                          <a:spcPts val="1540"/>
                        </a:lnSpc>
                        <a:defRPr/>
                      </a:pPr>
                      <a:r>
                        <a:rPr lang="en-US" sz="1100">
                          <a:solidFill>
                            <a:srgbClr val="000000"/>
                          </a:solidFill>
                          <a:latin typeface="Canva Sans 1"/>
                        </a:rPr>
                        <a:t>0.258182</a:t>
                      </a:r>
                      <a:endParaRPr lang="en-US" sz="1100"/>
                    </a:p>
                  </a:txBody>
                  <a:tcPr marL="38100" marR="38100" marT="38100" marB="381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F5F5F5"/>
                    </a:solidFill>
                  </a:tcPr>
                </a:tc>
              </a:tr>
            </a:tbl>
          </a:graphicData>
        </a:graphic>
      </p:graphicFrame>
      <p:sp>
        <p:nvSpPr>
          <p:cNvPr name="TextBox 4" id="4"/>
          <p:cNvSpPr txBox="true"/>
          <p:nvPr/>
        </p:nvSpPr>
        <p:spPr>
          <a:xfrm rot="0">
            <a:off x="201925" y="508446"/>
            <a:ext cx="8717002"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SUMMARY STATISTICS</a:t>
            </a:r>
          </a:p>
        </p:txBody>
      </p:sp>
      <p:sp>
        <p:nvSpPr>
          <p:cNvPr name="TextBox 5" id="5"/>
          <p:cNvSpPr txBox="true"/>
          <p:nvPr/>
        </p:nvSpPr>
        <p:spPr>
          <a:xfrm rot="0">
            <a:off x="5439641" y="1936494"/>
            <a:ext cx="6326664" cy="887095"/>
          </a:xfrm>
          <a:prstGeom prst="rect">
            <a:avLst/>
          </a:prstGeom>
        </p:spPr>
        <p:txBody>
          <a:bodyPr anchor="t" rtlCol="false" tIns="0" lIns="0" bIns="0" rIns="0">
            <a:spAutoFit/>
          </a:bodyPr>
          <a:lstStyle/>
          <a:p>
            <a:pPr algn="ctr">
              <a:lnSpc>
                <a:spcPts val="7279"/>
              </a:lnSpc>
            </a:pPr>
            <a:r>
              <a:rPr lang="en-US" sz="5199">
                <a:solidFill>
                  <a:srgbClr val="223289"/>
                </a:solidFill>
                <a:latin typeface="Canva Sans 1 Bold"/>
              </a:rPr>
              <a:t>Numerical Features</a:t>
            </a:r>
          </a:p>
        </p:txBody>
      </p:sp>
      <p:sp>
        <p:nvSpPr>
          <p:cNvPr name="Freeform 6" id="6"/>
          <p:cNvSpPr/>
          <p:nvPr/>
        </p:nvSpPr>
        <p:spPr>
          <a:xfrm flipH="false" flipV="false" rot="-1813865">
            <a:off x="13795611" y="-1696594"/>
            <a:ext cx="6228415" cy="3714400"/>
          </a:xfrm>
          <a:custGeom>
            <a:avLst/>
            <a:gdLst/>
            <a:ahLst/>
            <a:cxnLst/>
            <a:rect r="r" b="b" t="t" l="l"/>
            <a:pathLst>
              <a:path h="3714400" w="6228415">
                <a:moveTo>
                  <a:pt x="0" y="0"/>
                </a:moveTo>
                <a:lnTo>
                  <a:pt x="6228415" y="0"/>
                </a:lnTo>
                <a:lnTo>
                  <a:pt x="6228415" y="3714400"/>
                </a:lnTo>
                <a:lnTo>
                  <a:pt x="0" y="3714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25115" y="3333199"/>
          <a:ext cx="16437769" cy="6495723"/>
        </p:xfrm>
        <a:graphic>
          <a:graphicData uri="http://schemas.openxmlformats.org/drawingml/2006/table">
            <a:tbl>
              <a:tblPr/>
              <a:tblGrid>
                <a:gridCol w="2074146"/>
                <a:gridCol w="3052174"/>
                <a:gridCol w="2168061"/>
                <a:gridCol w="2168061"/>
                <a:gridCol w="2168061"/>
                <a:gridCol w="2168061"/>
                <a:gridCol w="2639206"/>
              </a:tblGrid>
              <a:tr h="1157617">
                <a:tc>
                  <a:txBody>
                    <a:bodyPr anchor="t" rtlCol="false"/>
                    <a:lstStyle/>
                    <a:p>
                      <a:pPr algn="ctr" marL="0" indent="0" lvl="0">
                        <a:lnSpc>
                          <a:spcPts val="3359"/>
                        </a:lnSpc>
                        <a:spcBef>
                          <a:spcPct val="0"/>
                        </a:spcBef>
                        <a:defRPr/>
                      </a:pP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ctr" marL="0" indent="0" lvl="0">
                        <a:lnSpc>
                          <a:spcPts val="3359"/>
                        </a:lnSpc>
                        <a:spcBef>
                          <a:spcPct val="0"/>
                        </a:spcBef>
                        <a:defRPr/>
                      </a:pPr>
                      <a:r>
                        <a:rPr lang="en-US" sz="2399" strike="noStrike" u="none">
                          <a:solidFill>
                            <a:srgbClr val="000000"/>
                          </a:solidFill>
                          <a:latin typeface="Canva Sans 1 Bold"/>
                        </a:rPr>
                        <a:t>Loan ID</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ctr" marL="0" indent="0" lvl="0">
                        <a:lnSpc>
                          <a:spcPts val="3359"/>
                        </a:lnSpc>
                        <a:spcBef>
                          <a:spcPct val="0"/>
                        </a:spcBef>
                        <a:defRPr/>
                      </a:pPr>
                      <a:r>
                        <a:rPr lang="en-US" sz="2399" strike="noStrike" u="none">
                          <a:solidFill>
                            <a:srgbClr val="000000"/>
                          </a:solidFill>
                          <a:latin typeface="Canva Sans 1 Bold"/>
                        </a:rPr>
                        <a:t>Loan Status</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ctr" marL="0" indent="0" lvl="0">
                        <a:lnSpc>
                          <a:spcPts val="3359"/>
                        </a:lnSpc>
                        <a:spcBef>
                          <a:spcPct val="0"/>
                        </a:spcBef>
                        <a:defRPr/>
                      </a:pPr>
                      <a:r>
                        <a:rPr lang="en-US" sz="2399" strike="noStrike" u="none">
                          <a:solidFill>
                            <a:srgbClr val="000000"/>
                          </a:solidFill>
                          <a:latin typeface="Canva Sans 1 Bold"/>
                        </a:rPr>
                        <a:t>Term</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ctr" marL="0" indent="0" lvl="0">
                        <a:lnSpc>
                          <a:spcPts val="3359"/>
                        </a:lnSpc>
                        <a:spcBef>
                          <a:spcPct val="0"/>
                        </a:spcBef>
                        <a:defRPr/>
                      </a:pPr>
                      <a:r>
                        <a:rPr lang="en-US" sz="2399" strike="noStrike" u="none">
                          <a:solidFill>
                            <a:srgbClr val="000000"/>
                          </a:solidFill>
                          <a:latin typeface="Canva Sans 1 Bold"/>
                        </a:rPr>
                        <a:t>Years in current job</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ctr" marL="0" indent="0" lvl="0">
                        <a:lnSpc>
                          <a:spcPts val="3359"/>
                        </a:lnSpc>
                        <a:spcBef>
                          <a:spcPct val="0"/>
                        </a:spcBef>
                        <a:defRPr/>
                      </a:pPr>
                      <a:r>
                        <a:rPr lang="en-US" sz="2399" strike="noStrike" u="none">
                          <a:solidFill>
                            <a:srgbClr val="000000"/>
                          </a:solidFill>
                          <a:latin typeface="Canva Sans 1 Bold"/>
                        </a:rPr>
                        <a:t>Home Ownership</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ctr" marL="0" indent="0" lvl="0">
                        <a:lnSpc>
                          <a:spcPts val="3359"/>
                        </a:lnSpc>
                        <a:spcBef>
                          <a:spcPct val="0"/>
                        </a:spcBef>
                        <a:defRPr/>
                      </a:pPr>
                      <a:r>
                        <a:rPr lang="en-US" sz="2399" strike="noStrike" u="none">
                          <a:solidFill>
                            <a:srgbClr val="000000"/>
                          </a:solidFill>
                          <a:latin typeface="Canva Sans 1 Bold"/>
                        </a:rPr>
                        <a:t>Purpose</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r>
              <a:tr h="1447455">
                <a:tc>
                  <a:txBody>
                    <a:bodyPr anchor="t" rtlCol="false"/>
                    <a:lstStyle/>
                    <a:p>
                      <a:pPr algn="ctr" marL="0" indent="0" lvl="0">
                        <a:lnSpc>
                          <a:spcPts val="3359"/>
                        </a:lnSpc>
                        <a:spcBef>
                          <a:spcPct val="0"/>
                        </a:spcBef>
                        <a:defRPr/>
                      </a:pPr>
                      <a:r>
                        <a:rPr lang="en-US" sz="2399">
                          <a:solidFill>
                            <a:srgbClr val="000000"/>
                          </a:solidFill>
                          <a:latin typeface="Canva Sans 1 Bold"/>
                        </a:rPr>
                        <a:t>Total Count</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100000</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100000</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100000</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95778</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100000</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100000</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r>
              <a:tr h="1578569">
                <a:tc>
                  <a:txBody>
                    <a:bodyPr anchor="t" rtlCol="false"/>
                    <a:lstStyle/>
                    <a:p>
                      <a:pPr algn="ctr" marL="0" indent="0" lvl="0">
                        <a:lnSpc>
                          <a:spcPts val="3359"/>
                        </a:lnSpc>
                        <a:spcBef>
                          <a:spcPct val="0"/>
                        </a:spcBef>
                        <a:defRPr/>
                      </a:pPr>
                      <a:r>
                        <a:rPr lang="en-US" sz="2399">
                          <a:solidFill>
                            <a:srgbClr val="000000"/>
                          </a:solidFill>
                          <a:latin typeface="Canva Sans 1 Bold"/>
                        </a:rPr>
                        <a:t>Unique Value Counts</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100000</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2</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2</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11</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4</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16</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r>
              <a:tr h="1339497">
                <a:tc>
                  <a:txBody>
                    <a:bodyPr anchor="t" rtlCol="false"/>
                    <a:lstStyle/>
                    <a:p>
                      <a:pPr algn="ctr" marL="0" indent="0" lvl="0">
                        <a:lnSpc>
                          <a:spcPts val="3359"/>
                        </a:lnSpc>
                        <a:spcBef>
                          <a:spcPct val="0"/>
                        </a:spcBef>
                        <a:defRPr/>
                      </a:pPr>
                      <a:r>
                        <a:rPr lang="en-US" sz="2399">
                          <a:solidFill>
                            <a:srgbClr val="000000"/>
                          </a:solidFill>
                          <a:latin typeface="Canva Sans 1 Bold"/>
                        </a:rPr>
                        <a:t>Most Frequent</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L-18553-88177a-12bsdc-aa-1</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Fully Paid</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Short Term</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10+ years</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Home Mortgage</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Debt Consolidation</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r>
              <a:tr h="972584">
                <a:tc>
                  <a:txBody>
                    <a:bodyPr anchor="t" rtlCol="false"/>
                    <a:lstStyle/>
                    <a:p>
                      <a:pPr algn="ctr" marL="0" indent="0" lvl="0">
                        <a:lnSpc>
                          <a:spcPts val="3359"/>
                        </a:lnSpc>
                        <a:spcBef>
                          <a:spcPct val="0"/>
                        </a:spcBef>
                        <a:defRPr/>
                      </a:pPr>
                      <a:r>
                        <a:rPr lang="en-US" sz="2399">
                          <a:solidFill>
                            <a:srgbClr val="000000"/>
                          </a:solidFill>
                          <a:latin typeface="Canva Sans 1 Bold"/>
                        </a:rPr>
                        <a:t>Frequency</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CCCCCC"/>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1</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77361</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72208</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31121</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48410</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c>
                  <a:txBody>
                    <a:bodyPr anchor="t" rtlCol="false"/>
                    <a:lstStyle/>
                    <a:p>
                      <a:pPr algn="l" marL="0" indent="0" lvl="0">
                        <a:lnSpc>
                          <a:spcPts val="3359"/>
                        </a:lnSpc>
                        <a:spcBef>
                          <a:spcPct val="0"/>
                        </a:spcBef>
                        <a:defRPr/>
                      </a:pPr>
                      <a:r>
                        <a:rPr lang="en-US" sz="2399" strike="noStrike" u="none">
                          <a:solidFill>
                            <a:srgbClr val="000000"/>
                          </a:solidFill>
                          <a:latin typeface="Canva Sans 1"/>
                        </a:rPr>
                        <a:t>78552</a:t>
                      </a:r>
                      <a:endParaRPr lang="en-US" sz="1100"/>
                    </a:p>
                  </a:txBody>
                  <a:tcPr marL="114300" marR="114300" marT="114300" marB="1143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5F5F5"/>
                    </a:solidFill>
                  </a:tcPr>
                </a:tc>
              </a:tr>
            </a:tbl>
          </a:graphicData>
        </a:graphic>
      </p:graphicFrame>
      <p:sp>
        <p:nvSpPr>
          <p:cNvPr name="Freeform 3" id="3"/>
          <p:cNvSpPr/>
          <p:nvPr/>
        </p:nvSpPr>
        <p:spPr>
          <a:xfrm flipH="false" flipV="false" rot="-1813865">
            <a:off x="13795611" y="-1696594"/>
            <a:ext cx="6228415" cy="3714400"/>
          </a:xfrm>
          <a:custGeom>
            <a:avLst/>
            <a:gdLst/>
            <a:ahLst/>
            <a:cxnLst/>
            <a:rect r="r" b="b" t="t" l="l"/>
            <a:pathLst>
              <a:path h="3714400" w="6228415">
                <a:moveTo>
                  <a:pt x="0" y="0"/>
                </a:moveTo>
                <a:lnTo>
                  <a:pt x="6228415" y="0"/>
                </a:lnTo>
                <a:lnTo>
                  <a:pt x="6228415" y="3714400"/>
                </a:lnTo>
                <a:lnTo>
                  <a:pt x="0" y="3714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472135" y="2040979"/>
            <a:ext cx="13343731" cy="887095"/>
          </a:xfrm>
          <a:prstGeom prst="rect">
            <a:avLst/>
          </a:prstGeom>
        </p:spPr>
        <p:txBody>
          <a:bodyPr anchor="t" rtlCol="false" tIns="0" lIns="0" bIns="0" rIns="0">
            <a:spAutoFit/>
          </a:bodyPr>
          <a:lstStyle/>
          <a:p>
            <a:pPr algn="ctr">
              <a:lnSpc>
                <a:spcPts val="7279"/>
              </a:lnSpc>
            </a:pPr>
            <a:r>
              <a:rPr lang="en-US" sz="5199">
                <a:solidFill>
                  <a:srgbClr val="223289"/>
                </a:solidFill>
                <a:latin typeface="Canva Sans 1 Bold"/>
              </a:rPr>
              <a:t>Summary Statistics- Categorical Features</a:t>
            </a:r>
          </a:p>
        </p:txBody>
      </p:sp>
      <p:sp>
        <p:nvSpPr>
          <p:cNvPr name="AutoShape 5" id="5"/>
          <p:cNvSpPr/>
          <p:nvPr/>
        </p:nvSpPr>
        <p:spPr>
          <a:xfrm flipH="true">
            <a:off x="0" y="1131131"/>
            <a:ext cx="8347436" cy="0"/>
          </a:xfrm>
          <a:prstGeom prst="line">
            <a:avLst/>
          </a:prstGeom>
          <a:ln cap="flat" w="76200">
            <a:solidFill>
              <a:srgbClr val="223289"/>
            </a:solidFill>
            <a:prstDash val="solid"/>
            <a:headEnd type="none" len="sm" w="sm"/>
            <a:tailEnd type="none" len="sm" w="sm"/>
          </a:ln>
        </p:spPr>
      </p:sp>
      <p:sp>
        <p:nvSpPr>
          <p:cNvPr name="TextBox 6" id="6"/>
          <p:cNvSpPr txBox="true"/>
          <p:nvPr/>
        </p:nvSpPr>
        <p:spPr>
          <a:xfrm rot="0">
            <a:off x="222117" y="346906"/>
            <a:ext cx="8717002" cy="784225"/>
          </a:xfrm>
          <a:prstGeom prst="rect">
            <a:avLst/>
          </a:prstGeom>
        </p:spPr>
        <p:txBody>
          <a:bodyPr anchor="t" rtlCol="false" tIns="0" lIns="0" bIns="0" rIns="0">
            <a:spAutoFit/>
          </a:bodyPr>
          <a:lstStyle/>
          <a:p>
            <a:pPr algn="just">
              <a:lnSpc>
                <a:spcPts val="6049"/>
              </a:lnSpc>
            </a:pPr>
            <a:r>
              <a:rPr lang="en-US" sz="5499" spc="175">
                <a:solidFill>
                  <a:srgbClr val="223289"/>
                </a:solidFill>
                <a:latin typeface="Open Sauce Bold"/>
              </a:rPr>
              <a:t>SUMMARY STATISTICS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DAF-h5thuww</dc:identifier>
  <dcterms:modified xsi:type="dcterms:W3CDTF">2011-08-01T06:04:30Z</dcterms:modified>
  <cp:revision>1</cp:revision>
  <dc:title>Purple &amp;  white business profile presentation</dc:title>
</cp:coreProperties>
</file>